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7" r:id="rId4"/>
    <p:sldId id="259" r:id="rId5"/>
    <p:sldId id="260" r:id="rId6"/>
    <p:sldId id="261" r:id="rId7"/>
    <p:sldId id="262" r:id="rId8"/>
    <p:sldId id="264" r:id="rId9"/>
    <p:sldId id="265" r:id="rId10"/>
    <p:sldId id="266" r:id="rId11"/>
    <p:sldId id="267" r:id="rId12"/>
    <p:sldId id="269" r:id="rId13"/>
    <p:sldId id="270" r:id="rId14"/>
    <p:sldId id="268"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4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A3B960A-5E7C-4980-865C-469A678FDB9A}" type="datetimeFigureOut">
              <a:rPr lang="fa-IR" smtClean="0"/>
              <a:pPr/>
              <a:t>1435/11/14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57C07D5-32AE-4F02-B412-FD0E0F1F6590}"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Arial" panose="020B0604020202020204" pitchFamily="34" charset="0"/>
              </a:defRPr>
            </a:lvl1pPr>
            <a:lvl2pPr marL="742950" indent="-285750" defTabSz="915988" eaLnBrk="0" hangingPunct="0">
              <a:defRPr sz="1600">
                <a:solidFill>
                  <a:schemeClr val="tx1"/>
                </a:solidFill>
                <a:latin typeface="Arial" panose="020B0604020202020204" pitchFamily="34" charset="0"/>
              </a:defRPr>
            </a:lvl2pPr>
            <a:lvl3pPr marL="1143000" indent="-228600" defTabSz="915988" eaLnBrk="0" hangingPunct="0">
              <a:defRPr sz="1600">
                <a:solidFill>
                  <a:schemeClr val="tx1"/>
                </a:solidFill>
                <a:latin typeface="Arial" panose="020B0604020202020204" pitchFamily="34" charset="0"/>
              </a:defRPr>
            </a:lvl3pPr>
            <a:lvl4pPr marL="1600200" indent="-228600" defTabSz="915988" eaLnBrk="0" hangingPunct="0">
              <a:defRPr sz="1600">
                <a:solidFill>
                  <a:schemeClr val="tx1"/>
                </a:solidFill>
                <a:latin typeface="Arial" panose="020B0604020202020204" pitchFamily="34" charset="0"/>
              </a:defRPr>
            </a:lvl4pPr>
            <a:lvl5pPr marL="2057400" indent="-228600" defTabSz="915988" eaLnBrk="0" hangingPunct="0">
              <a:defRPr sz="1600">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C2A9156-8E71-4C07-8E76-457E902C7FE5}" type="slidenum">
              <a:rPr lang="en-GB" altLang="en-US" sz="1200"/>
              <a:pPr eaLnBrk="1" hangingPunct="1"/>
              <a:t>6</a:t>
            </a:fld>
            <a:endParaRPr lang="en-GB"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123432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Arial" panose="020B0604020202020204" pitchFamily="34" charset="0"/>
              </a:defRPr>
            </a:lvl1pPr>
            <a:lvl2pPr marL="742950" indent="-285750" defTabSz="915988" eaLnBrk="0" hangingPunct="0">
              <a:defRPr sz="1600">
                <a:solidFill>
                  <a:schemeClr val="tx1"/>
                </a:solidFill>
                <a:latin typeface="Arial" panose="020B0604020202020204" pitchFamily="34" charset="0"/>
              </a:defRPr>
            </a:lvl2pPr>
            <a:lvl3pPr marL="1143000" indent="-228600" defTabSz="915988" eaLnBrk="0" hangingPunct="0">
              <a:defRPr sz="1600">
                <a:solidFill>
                  <a:schemeClr val="tx1"/>
                </a:solidFill>
                <a:latin typeface="Arial" panose="020B0604020202020204" pitchFamily="34" charset="0"/>
              </a:defRPr>
            </a:lvl3pPr>
            <a:lvl4pPr marL="1600200" indent="-228600" defTabSz="915988" eaLnBrk="0" hangingPunct="0">
              <a:defRPr sz="1600">
                <a:solidFill>
                  <a:schemeClr val="tx1"/>
                </a:solidFill>
                <a:latin typeface="Arial" panose="020B0604020202020204" pitchFamily="34" charset="0"/>
              </a:defRPr>
            </a:lvl4pPr>
            <a:lvl5pPr marL="2057400" indent="-228600" defTabSz="915988" eaLnBrk="0" hangingPunct="0">
              <a:defRPr sz="1600">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E3F1CD5-B67D-4674-A2C8-8A5BDC21989C}" type="slidenum">
              <a:rPr lang="en-GB" altLang="en-US" sz="1200"/>
              <a:pPr eaLnBrk="1" hangingPunct="1"/>
              <a:t>7</a:t>
            </a:fld>
            <a:endParaRPr lang="en-GB"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Central nervous system depressants</a:t>
            </a:r>
            <a:endParaRPr lang="en-US" altLang="en-US" smtClean="0">
              <a:latin typeface="Arial" panose="020B0604020202020204" pitchFamily="34" charset="0"/>
            </a:endParaRPr>
          </a:p>
        </p:txBody>
      </p:sp>
    </p:spTree>
    <p:extLst>
      <p:ext uri="{BB962C8B-B14F-4D97-AF65-F5344CB8AC3E}">
        <p14:creationId xmlns="" xmlns:p14="http://schemas.microsoft.com/office/powerpoint/2010/main" val="208167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Arial" panose="020B0604020202020204" pitchFamily="34" charset="0"/>
              </a:defRPr>
            </a:lvl1pPr>
            <a:lvl2pPr marL="742950" indent="-285750" defTabSz="915988" eaLnBrk="0" hangingPunct="0">
              <a:defRPr sz="1600">
                <a:solidFill>
                  <a:schemeClr val="tx1"/>
                </a:solidFill>
                <a:latin typeface="Arial" panose="020B0604020202020204" pitchFamily="34" charset="0"/>
              </a:defRPr>
            </a:lvl2pPr>
            <a:lvl3pPr marL="1143000" indent="-228600" defTabSz="915988" eaLnBrk="0" hangingPunct="0">
              <a:defRPr sz="1600">
                <a:solidFill>
                  <a:schemeClr val="tx1"/>
                </a:solidFill>
                <a:latin typeface="Arial" panose="020B0604020202020204" pitchFamily="34" charset="0"/>
              </a:defRPr>
            </a:lvl3pPr>
            <a:lvl4pPr marL="1600200" indent="-228600" defTabSz="915988" eaLnBrk="0" hangingPunct="0">
              <a:defRPr sz="1600">
                <a:solidFill>
                  <a:schemeClr val="tx1"/>
                </a:solidFill>
                <a:latin typeface="Arial" panose="020B0604020202020204" pitchFamily="34" charset="0"/>
              </a:defRPr>
            </a:lvl4pPr>
            <a:lvl5pPr marL="2057400" indent="-228600" defTabSz="915988" eaLnBrk="0" hangingPunct="0">
              <a:defRPr sz="1600">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9DAEFC3F-7639-4271-B698-8B9A0D02C814}" type="slidenum">
              <a:rPr lang="en-GB" altLang="en-US" sz="1200"/>
              <a:pPr eaLnBrk="1" hangingPunct="1"/>
              <a:t>8</a:t>
            </a:fld>
            <a:endParaRPr lang="en-GB" altLang="en-US" sz="1200"/>
          </a:p>
        </p:txBody>
      </p:sp>
    </p:spTree>
    <p:extLst>
      <p:ext uri="{BB962C8B-B14F-4D97-AF65-F5344CB8AC3E}">
        <p14:creationId xmlns="" xmlns:p14="http://schemas.microsoft.com/office/powerpoint/2010/main" val="333715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Arial" panose="020B0604020202020204" pitchFamily="34" charset="0"/>
              </a:defRPr>
            </a:lvl1pPr>
            <a:lvl2pPr marL="742950" indent="-285750" defTabSz="915988" eaLnBrk="0" hangingPunct="0">
              <a:defRPr sz="1600">
                <a:solidFill>
                  <a:schemeClr val="tx1"/>
                </a:solidFill>
                <a:latin typeface="Arial" panose="020B0604020202020204" pitchFamily="34" charset="0"/>
              </a:defRPr>
            </a:lvl2pPr>
            <a:lvl3pPr marL="1143000" indent="-228600" defTabSz="915988" eaLnBrk="0" hangingPunct="0">
              <a:defRPr sz="1600">
                <a:solidFill>
                  <a:schemeClr val="tx1"/>
                </a:solidFill>
                <a:latin typeface="Arial" panose="020B0604020202020204" pitchFamily="34" charset="0"/>
              </a:defRPr>
            </a:lvl3pPr>
            <a:lvl4pPr marL="1600200" indent="-228600" defTabSz="915988" eaLnBrk="0" hangingPunct="0">
              <a:defRPr sz="1600">
                <a:solidFill>
                  <a:schemeClr val="tx1"/>
                </a:solidFill>
                <a:latin typeface="Arial" panose="020B0604020202020204" pitchFamily="34" charset="0"/>
              </a:defRPr>
            </a:lvl4pPr>
            <a:lvl5pPr marL="2057400" indent="-228600" defTabSz="915988" eaLnBrk="0" hangingPunct="0">
              <a:defRPr sz="1600">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0EF67F78-D8B6-4E70-ACFB-36F895082172}" type="slidenum">
              <a:rPr lang="en-GB" altLang="en-US" sz="1200"/>
              <a:pPr eaLnBrk="1" hangingPunct="1"/>
              <a:t>9</a:t>
            </a:fld>
            <a:endParaRPr lang="en-GB"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351793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Arial" panose="020B0604020202020204" pitchFamily="34" charset="0"/>
              </a:defRPr>
            </a:lvl1pPr>
            <a:lvl2pPr marL="742950" indent="-285750" defTabSz="915988" eaLnBrk="0" hangingPunct="0">
              <a:defRPr sz="1600">
                <a:solidFill>
                  <a:schemeClr val="tx1"/>
                </a:solidFill>
                <a:latin typeface="Arial" panose="020B0604020202020204" pitchFamily="34" charset="0"/>
              </a:defRPr>
            </a:lvl2pPr>
            <a:lvl3pPr marL="1143000" indent="-228600" defTabSz="915988" eaLnBrk="0" hangingPunct="0">
              <a:defRPr sz="1600">
                <a:solidFill>
                  <a:schemeClr val="tx1"/>
                </a:solidFill>
                <a:latin typeface="Arial" panose="020B0604020202020204" pitchFamily="34" charset="0"/>
              </a:defRPr>
            </a:lvl3pPr>
            <a:lvl4pPr marL="1600200" indent="-228600" defTabSz="915988" eaLnBrk="0" hangingPunct="0">
              <a:defRPr sz="1600">
                <a:solidFill>
                  <a:schemeClr val="tx1"/>
                </a:solidFill>
                <a:latin typeface="Arial" panose="020B0604020202020204" pitchFamily="34" charset="0"/>
              </a:defRPr>
            </a:lvl4pPr>
            <a:lvl5pPr marL="2057400" indent="-228600" defTabSz="915988" eaLnBrk="0" hangingPunct="0">
              <a:defRPr sz="1600">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B9E321F5-B8F3-48AD-9AE3-FDD04896759D}" type="slidenum">
              <a:rPr lang="en-GB" altLang="en-US" sz="1200"/>
              <a:pPr eaLnBrk="1" hangingPunct="1"/>
              <a:t>10</a:t>
            </a:fld>
            <a:endParaRPr lang="en-GB"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 xmlns:p14="http://schemas.microsoft.com/office/powerpoint/2010/main" val="296908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Arial" panose="020B0604020202020204" pitchFamily="34" charset="0"/>
              </a:defRPr>
            </a:lvl1pPr>
            <a:lvl2pPr marL="742950" indent="-285750" defTabSz="915988" eaLnBrk="0" hangingPunct="0">
              <a:defRPr sz="1600">
                <a:solidFill>
                  <a:schemeClr val="tx1"/>
                </a:solidFill>
                <a:latin typeface="Arial" panose="020B0604020202020204" pitchFamily="34" charset="0"/>
              </a:defRPr>
            </a:lvl2pPr>
            <a:lvl3pPr marL="1143000" indent="-228600" defTabSz="915988" eaLnBrk="0" hangingPunct="0">
              <a:defRPr sz="1600">
                <a:solidFill>
                  <a:schemeClr val="tx1"/>
                </a:solidFill>
                <a:latin typeface="Arial" panose="020B0604020202020204" pitchFamily="34" charset="0"/>
              </a:defRPr>
            </a:lvl3pPr>
            <a:lvl4pPr marL="1600200" indent="-228600" defTabSz="915988" eaLnBrk="0" hangingPunct="0">
              <a:defRPr sz="1600">
                <a:solidFill>
                  <a:schemeClr val="tx1"/>
                </a:solidFill>
                <a:latin typeface="Arial" panose="020B0604020202020204" pitchFamily="34" charset="0"/>
              </a:defRPr>
            </a:lvl4pPr>
            <a:lvl5pPr marL="2057400" indent="-228600" defTabSz="915988" eaLnBrk="0" hangingPunct="0">
              <a:defRPr sz="1600">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9CB8B60-B965-4837-AB24-5B5EAB0AEA7D}" type="slidenum">
              <a:rPr lang="en-GB" altLang="en-US" sz="1200"/>
              <a:pPr eaLnBrk="1" hangingPunct="1"/>
              <a:t>11</a:t>
            </a:fld>
            <a:endParaRPr lang="en-GB"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272968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Arial" panose="020B0604020202020204" pitchFamily="34" charset="0"/>
              </a:defRPr>
            </a:lvl1pPr>
            <a:lvl2pPr marL="742950" indent="-285750" defTabSz="915988" eaLnBrk="0" hangingPunct="0">
              <a:defRPr sz="1600">
                <a:solidFill>
                  <a:schemeClr val="tx1"/>
                </a:solidFill>
                <a:latin typeface="Arial" panose="020B0604020202020204" pitchFamily="34" charset="0"/>
              </a:defRPr>
            </a:lvl2pPr>
            <a:lvl3pPr marL="1143000" indent="-228600" defTabSz="915988" eaLnBrk="0" hangingPunct="0">
              <a:defRPr sz="1600">
                <a:solidFill>
                  <a:schemeClr val="tx1"/>
                </a:solidFill>
                <a:latin typeface="Arial" panose="020B0604020202020204" pitchFamily="34" charset="0"/>
              </a:defRPr>
            </a:lvl3pPr>
            <a:lvl4pPr marL="1600200" indent="-228600" defTabSz="915988" eaLnBrk="0" hangingPunct="0">
              <a:defRPr sz="1600">
                <a:solidFill>
                  <a:schemeClr val="tx1"/>
                </a:solidFill>
                <a:latin typeface="Arial" panose="020B0604020202020204" pitchFamily="34" charset="0"/>
              </a:defRPr>
            </a:lvl4pPr>
            <a:lvl5pPr marL="2057400" indent="-228600" defTabSz="915988" eaLnBrk="0" hangingPunct="0">
              <a:defRPr sz="1600">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4959C0D9-CAC7-4D09-8B5E-E3B060314CDC}" type="slidenum">
              <a:rPr lang="en-US" altLang="en-US" sz="1200"/>
              <a:pPr eaLnBrk="1" hangingPunct="1"/>
              <a:t>12</a:t>
            </a:fld>
            <a:endParaRPr lang="en-US" altLang="en-US" sz="1200"/>
          </a:p>
        </p:txBody>
      </p:sp>
    </p:spTree>
    <p:extLst>
      <p:ext uri="{BB962C8B-B14F-4D97-AF65-F5344CB8AC3E}">
        <p14:creationId xmlns="" xmlns:p14="http://schemas.microsoft.com/office/powerpoint/2010/main" val="287442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Arial" panose="020B0604020202020204" pitchFamily="34" charset="0"/>
              </a:defRPr>
            </a:lvl1pPr>
            <a:lvl2pPr marL="742950" indent="-285750" defTabSz="915988" eaLnBrk="0" hangingPunct="0">
              <a:defRPr sz="1600">
                <a:solidFill>
                  <a:schemeClr val="tx1"/>
                </a:solidFill>
                <a:latin typeface="Arial" panose="020B0604020202020204" pitchFamily="34" charset="0"/>
              </a:defRPr>
            </a:lvl2pPr>
            <a:lvl3pPr marL="1143000" indent="-228600" defTabSz="915988" eaLnBrk="0" hangingPunct="0">
              <a:defRPr sz="1600">
                <a:solidFill>
                  <a:schemeClr val="tx1"/>
                </a:solidFill>
                <a:latin typeface="Arial" panose="020B0604020202020204" pitchFamily="34" charset="0"/>
              </a:defRPr>
            </a:lvl3pPr>
            <a:lvl4pPr marL="1600200" indent="-228600" defTabSz="915988" eaLnBrk="0" hangingPunct="0">
              <a:defRPr sz="1600">
                <a:solidFill>
                  <a:schemeClr val="tx1"/>
                </a:solidFill>
                <a:latin typeface="Arial" panose="020B0604020202020204" pitchFamily="34" charset="0"/>
              </a:defRPr>
            </a:lvl4pPr>
            <a:lvl5pPr marL="2057400" indent="-228600" defTabSz="915988" eaLnBrk="0" hangingPunct="0">
              <a:defRPr sz="1600">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7EFE4BFE-EF17-4C20-BC4F-9C1E1BB259A1}" type="slidenum">
              <a:rPr lang="en-GB" altLang="en-US" sz="1200"/>
              <a:pPr eaLnBrk="1" hangingPunct="1"/>
              <a:t>13</a:t>
            </a:fld>
            <a:endParaRPr lang="en-GB"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 xmlns:p14="http://schemas.microsoft.com/office/powerpoint/2010/main" val="79636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1600">
                <a:solidFill>
                  <a:schemeClr val="tx1"/>
                </a:solidFill>
                <a:latin typeface="Arial" panose="020B0604020202020204" pitchFamily="34" charset="0"/>
              </a:defRPr>
            </a:lvl1pPr>
            <a:lvl2pPr marL="742950" indent="-285750" defTabSz="915988" eaLnBrk="0" hangingPunct="0">
              <a:defRPr sz="1600">
                <a:solidFill>
                  <a:schemeClr val="tx1"/>
                </a:solidFill>
                <a:latin typeface="Arial" panose="020B0604020202020204" pitchFamily="34" charset="0"/>
              </a:defRPr>
            </a:lvl2pPr>
            <a:lvl3pPr marL="1143000" indent="-228600" defTabSz="915988" eaLnBrk="0" hangingPunct="0">
              <a:defRPr sz="1600">
                <a:solidFill>
                  <a:schemeClr val="tx1"/>
                </a:solidFill>
                <a:latin typeface="Arial" panose="020B0604020202020204" pitchFamily="34" charset="0"/>
              </a:defRPr>
            </a:lvl3pPr>
            <a:lvl4pPr marL="1600200" indent="-228600" defTabSz="915988" eaLnBrk="0" hangingPunct="0">
              <a:defRPr sz="1600">
                <a:solidFill>
                  <a:schemeClr val="tx1"/>
                </a:solidFill>
                <a:latin typeface="Arial" panose="020B0604020202020204" pitchFamily="34" charset="0"/>
              </a:defRPr>
            </a:lvl4pPr>
            <a:lvl5pPr marL="2057400" indent="-228600" defTabSz="915988" eaLnBrk="0" hangingPunct="0">
              <a:defRPr sz="1600">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84745C79-863E-4D84-B751-601B47180A32}" type="slidenum">
              <a:rPr lang="en-US" altLang="en-US" sz="1200"/>
              <a:pPr eaLnBrk="1" hangingPunct="1"/>
              <a:t>14</a:t>
            </a:fld>
            <a:endParaRPr lang="en-US" altLang="en-US" sz="1200"/>
          </a:p>
        </p:txBody>
      </p:sp>
    </p:spTree>
    <p:extLst>
      <p:ext uri="{BB962C8B-B14F-4D97-AF65-F5344CB8AC3E}">
        <p14:creationId xmlns="" xmlns:p14="http://schemas.microsoft.com/office/powerpoint/2010/main" val="28766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431925"/>
            <a:ext cx="4081462" cy="4518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31925"/>
            <a:ext cx="4081463" cy="4518025"/>
          </a:xfrm>
        </p:spPr>
        <p:txBody>
          <a:bodyPr/>
          <a:lstStyle/>
          <a:p>
            <a:pPr lvl="0"/>
            <a:endParaRPr lang="en-US" noProof="0" smtClean="0"/>
          </a:p>
        </p:txBody>
      </p:sp>
    </p:spTree>
    <p:extLst>
      <p:ext uri="{BB962C8B-B14F-4D97-AF65-F5344CB8AC3E}">
        <p14:creationId xmlns="" xmlns:p14="http://schemas.microsoft.com/office/powerpoint/2010/main" val="40936561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1605;&#1581;&#1608;&#1585;%20&#1575;&#1610;&#1605;&#1606;&#1610;%20&#1575;&#1608;&#1604;%20&#1588;&#1607;&#1585;&#1610;&#1608;&#1585;%2093.docx" TargetMode="External"/><Relationship Id="rId2" Type="http://schemas.openxmlformats.org/officeDocument/2006/relationships/hyperlink" Target="Sanje%201-9.docx"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Sanje%201-11.docx"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Sanje%20Hemo%20V.docx"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Mokhader%20Medication.docx"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and%20Hygigene%20in%20Health%20Care.pdf" TargetMode="External"/><Relationship Id="rId2" Type="http://schemas.openxmlformats.org/officeDocument/2006/relationships/hyperlink" Target="Sanje%202-10.docx"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2179638"/>
          </a:xfrm>
        </p:spPr>
        <p:style>
          <a:lnRef idx="2">
            <a:schemeClr val="accent2"/>
          </a:lnRef>
          <a:fillRef idx="1">
            <a:schemeClr val="lt1"/>
          </a:fillRef>
          <a:effectRef idx="0">
            <a:schemeClr val="accent2"/>
          </a:effectRef>
          <a:fontRef idx="minor">
            <a:schemeClr val="dk1"/>
          </a:fontRef>
        </p:style>
        <p:txBody>
          <a:bodyPr>
            <a:normAutofit fontScale="90000"/>
          </a:bodyPr>
          <a:lstStyle/>
          <a:p>
            <a:pPr lvl="1" rtl="1"/>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2200" dirty="0" smtClean="0">
                <a:solidFill>
                  <a:schemeClr val="accent1">
                    <a:lumMod val="50000"/>
                  </a:schemeClr>
                </a:solidFill>
              </a:rPr>
              <a:t/>
            </a:r>
            <a:br>
              <a:rPr lang="fa-IR" sz="2200" dirty="0" smtClean="0">
                <a:solidFill>
                  <a:schemeClr val="accent1">
                    <a:lumMod val="50000"/>
                  </a:schemeClr>
                </a:solidFill>
              </a:rPr>
            </a:br>
            <a:r>
              <a:rPr lang="fa-IR" sz="2200" dirty="0">
                <a:solidFill>
                  <a:schemeClr val="accent1">
                    <a:lumMod val="50000"/>
                  </a:schemeClr>
                </a:solidFill>
              </a:rPr>
              <a:t/>
            </a:r>
            <a:br>
              <a:rPr lang="fa-IR" sz="2200" dirty="0">
                <a:solidFill>
                  <a:schemeClr val="accent1">
                    <a:lumMod val="50000"/>
                  </a:schemeClr>
                </a:solidFill>
              </a:rPr>
            </a:br>
            <a:r>
              <a:rPr lang="fa-IR" sz="2200" dirty="0" smtClean="0">
                <a:solidFill>
                  <a:schemeClr val="accent1">
                    <a:lumMod val="50000"/>
                  </a:schemeClr>
                </a:solidFill>
              </a:rPr>
              <a:t/>
            </a:r>
            <a:br>
              <a:rPr lang="fa-IR" sz="2200" dirty="0" smtClean="0">
                <a:solidFill>
                  <a:schemeClr val="accent1">
                    <a:lumMod val="50000"/>
                  </a:schemeClr>
                </a:solidFill>
              </a:rPr>
            </a:br>
            <a:r>
              <a:rPr lang="fa-IR" sz="2200" dirty="0" smtClean="0">
                <a:solidFill>
                  <a:schemeClr val="accent1">
                    <a:lumMod val="50000"/>
                  </a:schemeClr>
                </a:solidFill>
              </a:rPr>
              <a:t/>
            </a:r>
            <a:br>
              <a:rPr lang="fa-IR" sz="2200" dirty="0" smtClean="0">
                <a:solidFill>
                  <a:schemeClr val="accent1">
                    <a:lumMod val="50000"/>
                  </a:schemeClr>
                </a:solidFill>
              </a:rPr>
            </a:br>
            <a:r>
              <a:rPr lang="fa-IR" sz="2200" dirty="0">
                <a:solidFill>
                  <a:schemeClr val="accent1">
                    <a:lumMod val="50000"/>
                  </a:schemeClr>
                </a:solidFill>
              </a:rPr>
              <a:t/>
            </a:r>
            <a:br>
              <a:rPr lang="fa-IR" sz="2200" dirty="0">
                <a:solidFill>
                  <a:schemeClr val="accent1">
                    <a:lumMod val="50000"/>
                  </a:schemeClr>
                </a:solidFill>
              </a:rPr>
            </a:br>
            <a:r>
              <a:rPr lang="fa-IR" sz="2200" dirty="0" smtClean="0">
                <a:solidFill>
                  <a:schemeClr val="accent1">
                    <a:lumMod val="50000"/>
                  </a:schemeClr>
                </a:solidFill>
              </a:rPr>
              <a:t>9-1</a:t>
            </a:r>
            <a:r>
              <a:rPr lang="fa-IR" sz="1600" dirty="0" smtClean="0"/>
              <a:t>)</a:t>
            </a:r>
            <a:r>
              <a:rPr lang="en-US" sz="1600" dirty="0" err="1" smtClean="0">
                <a:hlinkClick r:id="rId2" action="ppaction://hlinkfile"/>
              </a:rPr>
              <a:t>Sanje</a:t>
            </a:r>
            <a:r>
              <a:rPr lang="en-US" sz="1600" dirty="0" smtClean="0">
                <a:hlinkClick r:id="rId2" action="ppaction://hlinkfile"/>
              </a:rPr>
              <a:t> 1-9.docx</a:t>
            </a:r>
            <a:r>
              <a:rPr lang="fa-IR" sz="1600" dirty="0" smtClean="0"/>
              <a:t>     </a:t>
            </a:r>
            <a:r>
              <a:rPr lang="fa-IR" sz="2200" b="1" spc="100" dirty="0" smtClean="0">
                <a:ln w="18000">
                  <a:solidFill>
                    <a:schemeClr val="accent2">
                      <a:lumMod val="50000"/>
                    </a:schemeClr>
                  </a:solidFill>
                  <a:prstDash val="solid"/>
                </a:ln>
                <a:solidFill>
                  <a:schemeClr val="accent1"/>
                </a:solidFill>
                <a:effectLst>
                  <a:outerShdw blurRad="25000" dist="20000" dir="16020000" algn="tl">
                    <a:schemeClr val="accent1">
                      <a:satMod val="200000"/>
                      <a:shade val="1000"/>
                      <a:alpha val="60000"/>
                    </a:schemeClr>
                  </a:outerShdw>
                </a:effectLst>
              </a:rPr>
              <a:t>موارد بحرانی(</a:t>
            </a:r>
            <a:r>
              <a:rPr lang="en-US" sz="2200" b="1" spc="100" dirty="0" smtClean="0">
                <a:ln w="18000">
                  <a:solidFill>
                    <a:schemeClr val="accent2">
                      <a:lumMod val="50000"/>
                    </a:schemeClr>
                  </a:solidFill>
                  <a:prstDash val="solid"/>
                </a:ln>
                <a:solidFill>
                  <a:schemeClr val="accent1"/>
                </a:solidFill>
                <a:effectLst>
                  <a:outerShdw blurRad="25000" dist="20000" dir="16020000" algn="tl">
                    <a:schemeClr val="accent1">
                      <a:satMod val="200000"/>
                      <a:shade val="1000"/>
                      <a:alpha val="60000"/>
                    </a:schemeClr>
                  </a:outerShdw>
                </a:effectLst>
              </a:rPr>
              <a:t>panic value</a:t>
            </a:r>
            <a:r>
              <a:rPr lang="fa-IR" sz="2200" b="1" spc="100" dirty="0" smtClean="0">
                <a:ln w="18000">
                  <a:solidFill>
                    <a:schemeClr val="accent2">
                      <a:lumMod val="50000"/>
                    </a:schemeClr>
                  </a:solidFill>
                  <a:prstDash val="solid"/>
                </a:ln>
                <a:solidFill>
                  <a:schemeClr val="accent1"/>
                </a:solidFill>
                <a:effectLst>
                  <a:outerShdw blurRad="25000" dist="20000" dir="16020000" algn="tl">
                    <a:schemeClr val="accent1">
                      <a:satMod val="200000"/>
                      <a:shade val="1000"/>
                      <a:alpha val="60000"/>
                    </a:schemeClr>
                  </a:outerShdw>
                </a:effectLst>
              </a:rPr>
              <a:t>) به طور منظم باز نگری می شوند.</a:t>
            </a:r>
            <a:br>
              <a:rPr lang="fa-IR" sz="2200" b="1" spc="100" dirty="0" smtClean="0">
                <a:ln w="18000">
                  <a:solidFill>
                    <a:schemeClr val="accent2">
                      <a:lumMod val="50000"/>
                    </a:schemeClr>
                  </a:solidFill>
                  <a:prstDash val="solid"/>
                </a:ln>
                <a:solidFill>
                  <a:schemeClr val="accent1"/>
                </a:solidFill>
                <a:effectLst>
                  <a:outerShdw blurRad="25000" dist="20000" dir="16020000" algn="tl">
                    <a:schemeClr val="accent1">
                      <a:satMod val="200000"/>
                      <a:shade val="1000"/>
                      <a:alpha val="60000"/>
                    </a:schemeClr>
                  </a:outerShdw>
                </a:effectLst>
              </a:rPr>
            </a:br>
            <a:r>
              <a:rPr lang="fa-IR" sz="2200" b="1" spc="100" dirty="0" smtClean="0">
                <a:ln w="18000">
                  <a:solidFill>
                    <a:schemeClr val="accent2">
                      <a:lumMod val="50000"/>
                    </a:schemeClr>
                  </a:solidFill>
                  <a:prstDash val="solid"/>
                </a:ln>
                <a:solidFill>
                  <a:schemeClr val="accent1"/>
                </a:solidFill>
                <a:effectLst>
                  <a:outerShdw blurRad="25000" dist="20000" dir="16020000" algn="tl">
                    <a:schemeClr val="accent1">
                      <a:satMod val="200000"/>
                      <a:shade val="1000"/>
                      <a:alpha val="60000"/>
                    </a:schemeClr>
                  </a:outerShdw>
                </a:effectLst>
              </a:rPr>
              <a:t> این موارد </a:t>
            </a:r>
            <a:r>
              <a:rPr lang="fa-IR" sz="2200" b="1" u="sng"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بلافاصله و قبل از چک مجدد </a:t>
            </a:r>
            <a:r>
              <a:rPr lang="fa-IR" sz="2200" b="1" spc="100" dirty="0" smtClean="0">
                <a:ln w="18000">
                  <a:solidFill>
                    <a:schemeClr val="accent2">
                      <a:lumMod val="50000"/>
                    </a:schemeClr>
                  </a:solidFill>
                  <a:prstDash val="solid"/>
                </a:ln>
                <a:solidFill>
                  <a:schemeClr val="accent1"/>
                </a:solidFill>
                <a:effectLst>
                  <a:outerShdw blurRad="25000" dist="20000" dir="16020000" algn="tl">
                    <a:schemeClr val="accent1">
                      <a:satMod val="200000"/>
                      <a:shade val="1000"/>
                      <a:alpha val="60000"/>
                    </a:schemeClr>
                  </a:outerShdw>
                </a:effectLst>
              </a:rPr>
              <a:t>به اطلاع پزشک معالج رسانیده می شوند و بيمارستان از باز بودن كانالهاي ارتباطي لازم جهت اطلاع رساني سريع در اين خصوص، اطمينان حاصل مي نمايد.</a:t>
            </a:r>
            <a:r>
              <a:rPr lang="en-US" sz="2200" b="1" spc="100" dirty="0" smtClean="0">
                <a:ln w="18000">
                  <a:solidFill>
                    <a:schemeClr val="accent2">
                      <a:lumMod val="50000"/>
                    </a:schemeClr>
                  </a:solidFill>
                  <a:prstDash val="solid"/>
                </a:ln>
                <a:solidFill>
                  <a:schemeClr val="accent1"/>
                </a:solidFill>
                <a:effectLst>
                  <a:outerShdw blurRad="25000" dist="20000" dir="16020000" algn="tl">
                    <a:schemeClr val="accent1">
                      <a:satMod val="200000"/>
                      <a:shade val="1000"/>
                      <a:alpha val="60000"/>
                    </a:schemeClr>
                  </a:outerShdw>
                </a:effectLst>
              </a:rPr>
              <a:t/>
            </a:r>
            <a:br>
              <a:rPr lang="en-US" sz="2200" b="1" spc="100" dirty="0" smtClean="0">
                <a:ln w="18000">
                  <a:solidFill>
                    <a:schemeClr val="accent2">
                      <a:lumMod val="50000"/>
                    </a:schemeClr>
                  </a:solidFill>
                  <a:prstDash val="solid"/>
                </a:ln>
                <a:solidFill>
                  <a:schemeClr val="accent1"/>
                </a:solidFill>
                <a:effectLst>
                  <a:outerShdw blurRad="25000" dist="20000" dir="16020000" algn="tl">
                    <a:schemeClr val="accent1">
                      <a:satMod val="200000"/>
                      <a:shade val="1000"/>
                      <a:alpha val="60000"/>
                    </a:schemeClr>
                  </a:outerShdw>
                </a:effectLst>
              </a:rPr>
            </a:br>
            <a:r>
              <a:rPr lang="fa-IR" sz="2200" b="1" spc="100" dirty="0" smtClean="0">
                <a:ln w="18000">
                  <a:solidFill>
                    <a:schemeClr val="accent2">
                      <a:lumMod val="50000"/>
                    </a:schemeClr>
                  </a:solidFill>
                  <a:prstDash val="solid"/>
                </a:ln>
                <a:solidFill>
                  <a:schemeClr val="accent1"/>
                </a:solidFill>
                <a:effectLst>
                  <a:outerShdw blurRad="25000" dist="20000" dir="16020000" algn="tl">
                    <a:schemeClr val="accent1">
                      <a:satMod val="200000"/>
                      <a:shade val="1000"/>
                      <a:alpha val="60000"/>
                    </a:schemeClr>
                  </a:outerShdw>
                </a:effectLst>
              </a:rPr>
              <a:t/>
            </a:r>
            <a:br>
              <a:rPr lang="fa-IR" sz="2200" b="1" spc="100" dirty="0" smtClean="0">
                <a:ln w="18000">
                  <a:solidFill>
                    <a:schemeClr val="accent2">
                      <a:lumMod val="50000"/>
                    </a:schemeClr>
                  </a:solidFill>
                  <a:prstDash val="solid"/>
                </a:ln>
                <a:solidFill>
                  <a:schemeClr val="accent1"/>
                </a:solidFill>
                <a:effectLst>
                  <a:outerShdw blurRad="25000" dist="20000" dir="16020000" algn="tl">
                    <a:schemeClr val="accent1">
                      <a:satMod val="200000"/>
                      <a:shade val="1000"/>
                      <a:alpha val="60000"/>
                    </a:schemeClr>
                  </a:outerShdw>
                </a:effectLst>
              </a:rPr>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2700" dirty="0" smtClean="0">
                <a:hlinkClick r:id="rId3" action="ppaction://hlinkfile"/>
              </a:rPr>
              <a:t>سنجه</a:t>
            </a:r>
            <a:r>
              <a:rPr lang="fa-IR" sz="2700" dirty="0" smtClean="0"/>
              <a:t> </a:t>
            </a:r>
            <a:r>
              <a:rPr lang="fa-IR" sz="2700" dirty="0"/>
              <a:t>. خط مشي و روش جهت اطمينان از  اينكه موارد بحرانی(</a:t>
            </a:r>
            <a:r>
              <a:rPr lang="en-US" sz="2700" dirty="0"/>
              <a:t>panic value</a:t>
            </a:r>
            <a:r>
              <a:rPr lang="fa-IR" sz="2700" dirty="0"/>
              <a:t>) *به طور منظم باز نگری می شوند. این موارد بلافاصله و قبل از چک مجدد به اطلاع پزشک معالج رسانیده می شوند و بيمارستان از باز بودن كانالهاي ارتباطي لازم جهت اطلاع رساني سريع در اين خصوص، اطمينان حاصل مي نمايد، با رعايت حداقل هاي مورد انتظار تدوين شده  است، افراد دخیل در اجراي خط مشی و روش مذكور، در تهیه آن شركت داشته و  كاركنان مربوطه  از آن آگاهی داشته و بر اساس آن عمل مي نمايند</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0175" y="44450"/>
            <a:ext cx="9051925" cy="1128713"/>
          </a:xfrm>
        </p:spPr>
        <p:txBody>
          <a:bodyPr>
            <a:normAutofit fontScale="90000"/>
          </a:bodyPr>
          <a:lstStyle/>
          <a:p>
            <a:pPr algn="ctr" eaLnBrk="1" hangingPunct="1"/>
            <a:r>
              <a:rPr lang="en-GB" altLang="en-US" sz="3600" smtClean="0">
                <a:solidFill>
                  <a:srgbClr val="020202"/>
                </a:solidFill>
              </a:rPr>
              <a:t>The “My 5 Moments for Hand Hygiene” approach</a:t>
            </a:r>
          </a:p>
        </p:txBody>
      </p:sp>
      <p:pic>
        <p:nvPicPr>
          <p:cNvPr id="18435" name="Picture 3" descr="FIVE MOMENTS-0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27138" y="1004888"/>
            <a:ext cx="6688137" cy="5024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91367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GB" altLang="en-US" sz="4800" smtClean="0">
                <a:solidFill>
                  <a:srgbClr val="020202"/>
                </a:solidFill>
              </a:rPr>
              <a:t>How to handwash</a:t>
            </a:r>
          </a:p>
        </p:txBody>
      </p:sp>
      <p:sp>
        <p:nvSpPr>
          <p:cNvPr id="21507" name="Text Box 4"/>
          <p:cNvSpPr txBox="1">
            <a:spLocks noChangeArrowheads="1"/>
          </p:cNvSpPr>
          <p:nvPr/>
        </p:nvSpPr>
        <p:spPr bwMode="auto">
          <a:xfrm>
            <a:off x="5343525" y="1263650"/>
            <a:ext cx="3800475" cy="381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20000"/>
              </a:lnSpc>
            </a:pPr>
            <a:r>
              <a:rPr lang="en-GB" altLang="en-US" sz="2400" b="1">
                <a:solidFill>
                  <a:srgbClr val="020202"/>
                </a:solidFill>
              </a:rPr>
              <a:t>To effectively reduce the growth of germs on hands, </a:t>
            </a:r>
            <a:r>
              <a:rPr lang="en-GB" altLang="en-US" sz="2800" b="1" u="sng">
                <a:solidFill>
                  <a:srgbClr val="FF3300"/>
                </a:solidFill>
              </a:rPr>
              <a:t>hand washing </a:t>
            </a:r>
          </a:p>
          <a:p>
            <a:pPr eaLnBrk="1" hangingPunct="1">
              <a:lnSpc>
                <a:spcPct val="120000"/>
              </a:lnSpc>
            </a:pPr>
            <a:r>
              <a:rPr lang="en-GB" altLang="en-US" sz="2800" b="1" u="sng">
                <a:solidFill>
                  <a:srgbClr val="FF3300"/>
                </a:solidFill>
              </a:rPr>
              <a:t>must last 40–60 seconds</a:t>
            </a:r>
            <a:r>
              <a:rPr lang="en-US" altLang="en-US" sz="2800" b="1" u="sng">
                <a:solidFill>
                  <a:srgbClr val="FF3300"/>
                </a:solidFill>
              </a:rPr>
              <a:t>,</a:t>
            </a:r>
            <a:r>
              <a:rPr lang="en-GB" altLang="en-US" sz="2400" b="1">
                <a:solidFill>
                  <a:srgbClr val="020202"/>
                </a:solidFill>
              </a:rPr>
              <a:t>and should be performed by following all of the illustrated steps.</a:t>
            </a:r>
          </a:p>
        </p:txBody>
      </p:sp>
      <p:pic>
        <p:nvPicPr>
          <p:cNvPr id="21508"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3850" y="1263650"/>
            <a:ext cx="4887913" cy="456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10210141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498475"/>
            <a:ext cx="8763000"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rtl="1">
              <a:defRPr/>
            </a:pPr>
            <a:r>
              <a:rPr lang="fa-IR" sz="3600" b="1" dirty="0">
                <a:solidFill>
                  <a:srgbClr val="FF0000"/>
                </a:solidFill>
                <a:latin typeface="Calibri" pitchFamily="34" charset="0"/>
                <a:cs typeface="B Titr" pitchFamily="2" charset="-78"/>
              </a:rPr>
              <a:t>موارد شستن دست با آب و صابون :</a:t>
            </a:r>
            <a:endParaRPr lang="en-US" sz="3600" dirty="0">
              <a:solidFill>
                <a:srgbClr val="FF0000"/>
              </a:solidFill>
              <a:latin typeface="Calibri" pitchFamily="34" charset="0"/>
              <a:cs typeface="B Titr" pitchFamily="2" charset="-78"/>
            </a:endParaRPr>
          </a:p>
          <a:p>
            <a:pPr marL="457200" indent="-457200" algn="r" rtl="1">
              <a:buFont typeface="Wingdings" pitchFamily="2" charset="2"/>
              <a:buChar char="Ø"/>
              <a:defRPr/>
            </a:pPr>
            <a:endParaRPr lang="fa-IR" sz="3200" b="1" dirty="0">
              <a:solidFill>
                <a:srgbClr val="020202"/>
              </a:solidFill>
              <a:latin typeface="Calibri" pitchFamily="34" charset="0"/>
              <a:cs typeface="B Titr" pitchFamily="2" charset="-78"/>
            </a:endParaRPr>
          </a:p>
          <a:p>
            <a:pPr marL="457200" indent="-457200" algn="r" rtl="1">
              <a:buFont typeface="Wingdings" pitchFamily="2" charset="2"/>
              <a:buChar char="Ø"/>
              <a:defRPr/>
            </a:pPr>
            <a:r>
              <a:rPr lang="fa-IR" sz="2800" b="1" dirty="0">
                <a:solidFill>
                  <a:srgbClr val="020202"/>
                </a:solidFill>
                <a:latin typeface="Calibri" pitchFamily="34" charset="0"/>
                <a:cs typeface="B Titr" pitchFamily="2" charset="-78"/>
              </a:rPr>
              <a:t>کثیفی آشکارا دستها . </a:t>
            </a:r>
            <a:endParaRPr lang="en-US" sz="2800" dirty="0">
              <a:solidFill>
                <a:srgbClr val="020202"/>
              </a:solidFill>
              <a:latin typeface="Calibri" pitchFamily="34" charset="0"/>
              <a:cs typeface="B Titr" pitchFamily="2" charset="-78"/>
            </a:endParaRPr>
          </a:p>
          <a:p>
            <a:pPr marL="457200" indent="-457200" algn="r" rtl="1">
              <a:buFont typeface="Wingdings" pitchFamily="2" charset="2"/>
              <a:buChar char="Ø"/>
              <a:defRPr/>
            </a:pPr>
            <a:endParaRPr lang="fa-IR" sz="2800" b="1" dirty="0">
              <a:solidFill>
                <a:srgbClr val="020202"/>
              </a:solidFill>
              <a:latin typeface="Calibri" pitchFamily="34" charset="0"/>
              <a:cs typeface="B Titr" pitchFamily="2" charset="-78"/>
            </a:endParaRPr>
          </a:p>
          <a:p>
            <a:pPr marL="457200" indent="-457200" algn="r" rtl="1">
              <a:buFont typeface="Wingdings" pitchFamily="2" charset="2"/>
              <a:buChar char="Ø"/>
              <a:defRPr/>
            </a:pPr>
            <a:r>
              <a:rPr lang="fa-IR" sz="2800" b="1" dirty="0">
                <a:solidFill>
                  <a:srgbClr val="020202"/>
                </a:solidFill>
                <a:latin typeface="Calibri" pitchFamily="34" charset="0"/>
                <a:cs typeface="B Titr" pitchFamily="2" charset="-78"/>
              </a:rPr>
              <a:t>آلودگی مشهود</a:t>
            </a:r>
            <a:r>
              <a:rPr lang="en-US" sz="2800" b="1" dirty="0">
                <a:solidFill>
                  <a:srgbClr val="020202"/>
                </a:solidFill>
                <a:latin typeface="Calibri" pitchFamily="34" charset="0"/>
                <a:cs typeface="B Titr" pitchFamily="2" charset="-78"/>
              </a:rPr>
              <a:t> </a:t>
            </a:r>
            <a:r>
              <a:rPr lang="fa-IR" sz="2800" b="1" dirty="0">
                <a:solidFill>
                  <a:srgbClr val="020202"/>
                </a:solidFill>
                <a:latin typeface="Calibri" pitchFamily="34" charset="0"/>
                <a:cs typeface="B Titr" pitchFamily="2" charset="-78"/>
              </a:rPr>
              <a:t>دست</a:t>
            </a:r>
            <a:r>
              <a:rPr lang="en-US" sz="2800" b="1" dirty="0">
                <a:solidFill>
                  <a:srgbClr val="020202"/>
                </a:solidFill>
                <a:latin typeface="Calibri" pitchFamily="34" charset="0"/>
                <a:cs typeface="B Titr" pitchFamily="2" charset="-78"/>
              </a:rPr>
              <a:t> </a:t>
            </a:r>
            <a:r>
              <a:rPr lang="fa-IR" sz="2800" b="1" dirty="0">
                <a:solidFill>
                  <a:srgbClr val="020202"/>
                </a:solidFill>
                <a:latin typeface="Calibri" pitchFamily="34" charset="0"/>
                <a:cs typeface="B Titr" pitchFamily="2" charset="-78"/>
              </a:rPr>
              <a:t>ها به مواد پروتئینی نظیر خون و یا سایر مایعات بدن بیمار.</a:t>
            </a:r>
            <a:endParaRPr lang="en-US" sz="2800" dirty="0">
              <a:solidFill>
                <a:srgbClr val="020202"/>
              </a:solidFill>
              <a:latin typeface="Calibri" pitchFamily="34" charset="0"/>
              <a:cs typeface="B Titr" pitchFamily="2" charset="-78"/>
            </a:endParaRPr>
          </a:p>
          <a:p>
            <a:pPr marL="457200" indent="-457200" algn="r" rtl="1">
              <a:buFont typeface="Wingdings" pitchFamily="2" charset="2"/>
              <a:buChar char="Ø"/>
              <a:defRPr/>
            </a:pPr>
            <a:endParaRPr lang="fa-IR" sz="2800" b="1" dirty="0">
              <a:solidFill>
                <a:srgbClr val="020202"/>
              </a:solidFill>
              <a:latin typeface="Calibri" pitchFamily="34" charset="0"/>
              <a:cs typeface="B Titr" pitchFamily="2" charset="-78"/>
            </a:endParaRPr>
          </a:p>
          <a:p>
            <a:pPr marL="457200" indent="-457200" algn="r" rtl="1">
              <a:buFont typeface="Wingdings" pitchFamily="2" charset="2"/>
              <a:buChar char="Ø"/>
              <a:defRPr/>
            </a:pPr>
            <a:r>
              <a:rPr lang="fa-IR" sz="2800" b="1" dirty="0">
                <a:solidFill>
                  <a:srgbClr val="020202"/>
                </a:solidFill>
                <a:latin typeface="Calibri" pitchFamily="34" charset="0"/>
                <a:cs typeface="B Titr" pitchFamily="2" charset="-78"/>
              </a:rPr>
              <a:t>تماس احتمالی یا ثابت شده با ارگانیسم های بالقوه تولید کننده </a:t>
            </a:r>
            <a:r>
              <a:rPr lang="fa-IR" sz="2800" b="1" dirty="0" err="1">
                <a:solidFill>
                  <a:srgbClr val="020202"/>
                </a:solidFill>
                <a:latin typeface="Calibri" pitchFamily="34" charset="0"/>
                <a:cs typeface="B Titr" pitchFamily="2" charset="-78"/>
              </a:rPr>
              <a:t>اسپور</a:t>
            </a:r>
            <a:r>
              <a:rPr lang="fa-IR" sz="2800" b="1" dirty="0">
                <a:solidFill>
                  <a:srgbClr val="020202"/>
                </a:solidFill>
                <a:latin typeface="Calibri" pitchFamily="34" charset="0"/>
                <a:cs typeface="B Titr" pitchFamily="2" charset="-78"/>
              </a:rPr>
              <a:t> از جمله در موارد </a:t>
            </a:r>
            <a:r>
              <a:rPr lang="fa-IR" sz="2800" b="1" dirty="0" err="1">
                <a:solidFill>
                  <a:srgbClr val="020202"/>
                </a:solidFill>
                <a:latin typeface="Calibri" pitchFamily="34" charset="0"/>
                <a:cs typeface="B Titr" pitchFamily="2" charset="-78"/>
              </a:rPr>
              <a:t>طغیانهای</a:t>
            </a:r>
            <a:r>
              <a:rPr lang="fa-IR" sz="2800" b="1" dirty="0">
                <a:solidFill>
                  <a:srgbClr val="020202"/>
                </a:solidFill>
                <a:latin typeface="Calibri" pitchFamily="34" charset="0"/>
                <a:cs typeface="B Titr" pitchFamily="2" charset="-78"/>
              </a:rPr>
              <a:t> </a:t>
            </a:r>
            <a:r>
              <a:rPr lang="fa-IR" sz="2800" b="1" dirty="0" err="1">
                <a:solidFill>
                  <a:srgbClr val="020202"/>
                </a:solidFill>
                <a:latin typeface="Calibri" pitchFamily="34" charset="0"/>
                <a:cs typeface="B Titr" pitchFamily="2" charset="-78"/>
              </a:rPr>
              <a:t>کلستریدیوم</a:t>
            </a:r>
            <a:r>
              <a:rPr lang="fa-IR" sz="2800" b="1" dirty="0">
                <a:solidFill>
                  <a:srgbClr val="020202"/>
                </a:solidFill>
                <a:latin typeface="Calibri" pitchFamily="34" charset="0"/>
                <a:cs typeface="B Titr" pitchFamily="2" charset="-78"/>
              </a:rPr>
              <a:t> </a:t>
            </a:r>
            <a:r>
              <a:rPr lang="fa-IR" sz="2800" b="1" dirty="0" err="1">
                <a:solidFill>
                  <a:srgbClr val="020202"/>
                </a:solidFill>
                <a:latin typeface="Calibri" pitchFamily="34" charset="0"/>
                <a:cs typeface="B Titr" pitchFamily="2" charset="-78"/>
              </a:rPr>
              <a:t>دیفیسیل</a:t>
            </a:r>
            <a:r>
              <a:rPr lang="fa-IR" sz="2800" b="1" dirty="0">
                <a:solidFill>
                  <a:srgbClr val="020202"/>
                </a:solidFill>
                <a:latin typeface="Calibri" pitchFamily="34" charset="0"/>
                <a:cs typeface="B Titr" pitchFamily="2" charset="-78"/>
              </a:rPr>
              <a:t>.</a:t>
            </a:r>
            <a:endParaRPr lang="en-US" sz="2800" dirty="0">
              <a:solidFill>
                <a:srgbClr val="020202"/>
              </a:solidFill>
              <a:latin typeface="Calibri" pitchFamily="34" charset="0"/>
              <a:cs typeface="B Titr" pitchFamily="2" charset="-78"/>
            </a:endParaRPr>
          </a:p>
          <a:p>
            <a:pPr marL="457200" indent="-457200" algn="r" rtl="1">
              <a:buFont typeface="Wingdings" pitchFamily="2" charset="2"/>
              <a:buChar char="Ø"/>
              <a:defRPr/>
            </a:pPr>
            <a:endParaRPr lang="fa-IR" sz="2800" b="1" dirty="0">
              <a:solidFill>
                <a:srgbClr val="020202"/>
              </a:solidFill>
              <a:latin typeface="Calibri" pitchFamily="34" charset="0"/>
              <a:cs typeface="B Titr" pitchFamily="2" charset="-78"/>
            </a:endParaRPr>
          </a:p>
          <a:p>
            <a:pPr marL="457200" indent="-457200" algn="r" rtl="1">
              <a:buFont typeface="Wingdings" pitchFamily="2" charset="2"/>
              <a:buChar char="Ø"/>
              <a:defRPr/>
            </a:pPr>
            <a:r>
              <a:rPr lang="fa-IR" sz="2800" b="1" dirty="0">
                <a:solidFill>
                  <a:srgbClr val="020202"/>
                </a:solidFill>
                <a:latin typeface="Calibri" pitchFamily="34" charset="0"/>
                <a:cs typeface="B Titr" pitchFamily="2" charset="-78"/>
              </a:rPr>
              <a:t>بعد از استفاده توالت. </a:t>
            </a:r>
            <a:endParaRPr lang="en-US" sz="2800" dirty="0">
              <a:solidFill>
                <a:srgbClr val="020202"/>
              </a:solidFill>
              <a:latin typeface="Calibri" pitchFamily="34" charset="0"/>
              <a:cs typeface="B Titr" pitchFamily="2" charset="-78"/>
            </a:endParaRPr>
          </a:p>
        </p:txBody>
      </p:sp>
    </p:spTree>
    <p:extLst>
      <p:ext uri="{BB962C8B-B14F-4D97-AF65-F5344CB8AC3E}">
        <p14:creationId xmlns="" xmlns:p14="http://schemas.microsoft.com/office/powerpoint/2010/main" val="13992021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172075" y="1319213"/>
            <a:ext cx="3971925" cy="482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20000"/>
              </a:lnSpc>
            </a:pPr>
            <a:r>
              <a:rPr lang="en-GB" altLang="en-US" sz="2800" b="1">
                <a:solidFill>
                  <a:srgbClr val="020202"/>
                </a:solidFill>
              </a:rPr>
              <a:t>To effectively reduce the growth of germs on hands, </a:t>
            </a:r>
            <a:r>
              <a:rPr lang="en-GB" altLang="en-US" sz="2800" b="1">
                <a:solidFill>
                  <a:srgbClr val="FF3300"/>
                </a:solidFill>
              </a:rPr>
              <a:t>handrubbing</a:t>
            </a:r>
            <a:r>
              <a:rPr lang="en-GB" altLang="en-US" sz="2800" b="1">
                <a:solidFill>
                  <a:srgbClr val="020202"/>
                </a:solidFill>
              </a:rPr>
              <a:t> must be performed by following all of the illustrated steps.</a:t>
            </a:r>
          </a:p>
          <a:p>
            <a:pPr eaLnBrk="1" hangingPunct="1">
              <a:lnSpc>
                <a:spcPct val="120000"/>
              </a:lnSpc>
            </a:pPr>
            <a:r>
              <a:rPr lang="en-GB" altLang="en-US" sz="2800" b="1">
                <a:solidFill>
                  <a:srgbClr val="020202"/>
                </a:solidFill>
              </a:rPr>
              <a:t>This takes only </a:t>
            </a:r>
            <a:r>
              <a:rPr lang="en-GB" altLang="en-US" sz="2800" b="1">
                <a:solidFill>
                  <a:srgbClr val="FF3300"/>
                </a:solidFill>
              </a:rPr>
              <a:t>20–30 seconds!</a:t>
            </a:r>
          </a:p>
        </p:txBody>
      </p:sp>
      <p:sp>
        <p:nvSpPr>
          <p:cNvPr id="23555" name="Rectangle 3"/>
          <p:cNvSpPr>
            <a:spLocks noGrp="1" noChangeArrowheads="1"/>
          </p:cNvSpPr>
          <p:nvPr>
            <p:ph type="title"/>
          </p:nvPr>
        </p:nvSpPr>
        <p:spPr/>
        <p:txBody>
          <a:bodyPr/>
          <a:lstStyle/>
          <a:p>
            <a:pPr algn="ctr" eaLnBrk="1" hangingPunct="1"/>
            <a:r>
              <a:rPr lang="en-GB" altLang="en-US" sz="5400" smtClean="0">
                <a:solidFill>
                  <a:srgbClr val="020202"/>
                </a:solidFill>
              </a:rPr>
              <a:t>How to handrub</a:t>
            </a:r>
          </a:p>
        </p:txBody>
      </p:sp>
      <p:pic>
        <p:nvPicPr>
          <p:cNvPr id="2355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57188" y="1198563"/>
            <a:ext cx="4814887" cy="455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29139397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rot="10800000" flipV="1">
            <a:off x="0" y="227013"/>
            <a:ext cx="9144000" cy="655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rtl="1">
              <a:buClr>
                <a:srgbClr val="FF0000"/>
              </a:buClr>
            </a:pPr>
            <a:r>
              <a:rPr lang="fa-IR" altLang="en-US" sz="4800" b="1">
                <a:solidFill>
                  <a:srgbClr val="FF6600"/>
                </a:solidFill>
                <a:latin typeface="Calibri" panose="020F0502020204030204" pitchFamily="34" charset="0"/>
                <a:ea typeface="Times New Roman" panose="02020603050405020304" pitchFamily="18" charset="0"/>
                <a:cs typeface="B Titr" panose="00000700000000000000" pitchFamily="2" charset="-78"/>
              </a:rPr>
              <a:t>موارد </a:t>
            </a:r>
            <a:r>
              <a:rPr lang="en-US" altLang="en-US" sz="4800" b="1">
                <a:solidFill>
                  <a:srgbClr val="FF6600"/>
                </a:solidFill>
                <a:latin typeface="Calibri" panose="020F0502020204030204" pitchFamily="34" charset="0"/>
                <a:ea typeface="Times New Roman" panose="02020603050405020304" pitchFamily="18" charset="0"/>
                <a:cs typeface="B Titr" panose="00000700000000000000" pitchFamily="2" charset="-78"/>
              </a:rPr>
              <a:t>Hand rub</a:t>
            </a:r>
            <a:endParaRPr lang="fa-IR" altLang="en-US" sz="4800" b="1">
              <a:solidFill>
                <a:srgbClr val="FF6600"/>
              </a:solidFill>
              <a:latin typeface="Calibri" panose="020F0502020204030204" pitchFamily="34" charset="0"/>
              <a:ea typeface="Times New Roman" panose="02020603050405020304" pitchFamily="18" charset="0"/>
              <a:cs typeface="B Titr" panose="00000700000000000000" pitchFamily="2" charset="-78"/>
            </a:endParaRPr>
          </a:p>
          <a:p>
            <a:pPr algn="r" rtl="1">
              <a:buClr>
                <a:srgbClr val="FF0000"/>
              </a:buClr>
              <a:buFont typeface="Wingdings" panose="05000000000000000000" pitchFamily="2" charset="2"/>
              <a:buChar char="v"/>
            </a:pPr>
            <a:r>
              <a:rPr lang="fa-IR" altLang="en-US" sz="2800" b="1">
                <a:solidFill>
                  <a:srgbClr val="020202"/>
                </a:solidFill>
                <a:latin typeface="Calibri" panose="020F0502020204030204" pitchFamily="34" charset="0"/>
                <a:ea typeface="Times New Roman" panose="02020603050405020304" pitchFamily="18" charset="0"/>
                <a:cs typeface="B Titr" panose="00000700000000000000" pitchFamily="2" charset="-78"/>
              </a:rPr>
              <a:t>قبل و بعد از تماس مستقیم با بیماران؛</a:t>
            </a:r>
            <a:endParaRPr lang="en-US" altLang="en-US" sz="2800">
              <a:solidFill>
                <a:srgbClr val="020202"/>
              </a:solidFill>
              <a:ea typeface="Times New Roman" panose="02020603050405020304" pitchFamily="18" charset="0"/>
              <a:cs typeface="B Titr" panose="00000700000000000000" pitchFamily="2" charset="-78"/>
            </a:endParaRPr>
          </a:p>
          <a:p>
            <a:pPr algn="r" rtl="1">
              <a:buClr>
                <a:srgbClr val="FF0000"/>
              </a:buClr>
              <a:buFont typeface="Wingdings" panose="05000000000000000000" pitchFamily="2" charset="2"/>
              <a:buChar char="v"/>
            </a:pPr>
            <a:endParaRPr lang="fa-IR" altLang="en-US" sz="2800" b="1">
              <a:solidFill>
                <a:srgbClr val="020202"/>
              </a:solidFill>
              <a:latin typeface="Calibri" panose="020F0502020204030204" pitchFamily="34" charset="0"/>
              <a:ea typeface="Times New Roman" panose="02020603050405020304" pitchFamily="18" charset="0"/>
              <a:cs typeface="B Titr" panose="00000700000000000000" pitchFamily="2" charset="-78"/>
            </a:endParaRPr>
          </a:p>
          <a:p>
            <a:pPr algn="r" rtl="1">
              <a:buClr>
                <a:srgbClr val="FF0000"/>
              </a:buClr>
              <a:buFont typeface="Wingdings" panose="05000000000000000000" pitchFamily="2" charset="2"/>
              <a:buChar char="v"/>
            </a:pPr>
            <a:r>
              <a:rPr lang="fa-IR" altLang="en-US" sz="2800" b="1" u="sng">
                <a:solidFill>
                  <a:srgbClr val="FF3300"/>
                </a:solidFill>
                <a:latin typeface="Calibri" panose="020F0502020204030204" pitchFamily="34" charset="0"/>
                <a:ea typeface="Times New Roman" panose="02020603050405020304" pitchFamily="18" charset="0"/>
                <a:cs typeface="B Titr" panose="00000700000000000000" pitchFamily="2" charset="-78"/>
              </a:rPr>
              <a:t>بعد از در آوردن دستکش استریل و یا غیر استریل</a:t>
            </a:r>
            <a:r>
              <a:rPr lang="en-US" altLang="en-US" sz="2800" b="1" u="sng">
                <a:solidFill>
                  <a:srgbClr val="FF3300"/>
                </a:solidFill>
                <a:latin typeface="Calibri" panose="020F0502020204030204" pitchFamily="34" charset="0"/>
                <a:ea typeface="Times New Roman" panose="02020603050405020304" pitchFamily="18" charset="0"/>
                <a:cs typeface="B Titr" panose="00000700000000000000" pitchFamily="2" charset="-78"/>
              </a:rPr>
              <a:t>;</a:t>
            </a:r>
            <a:endParaRPr lang="fa-IR" altLang="en-US" sz="2800" b="1">
              <a:solidFill>
                <a:srgbClr val="020202"/>
              </a:solidFill>
              <a:latin typeface="Calibri" panose="020F0502020204030204" pitchFamily="34" charset="0"/>
              <a:cs typeface="B Titr" panose="00000700000000000000" pitchFamily="2" charset="-78"/>
            </a:endParaRPr>
          </a:p>
          <a:p>
            <a:pPr algn="r" rtl="1">
              <a:buClr>
                <a:srgbClr val="FF0000"/>
              </a:buClr>
              <a:buFont typeface="Wingdings" panose="05000000000000000000" pitchFamily="2" charset="2"/>
              <a:buChar char="v"/>
            </a:pPr>
            <a:r>
              <a:rPr lang="fa-IR" altLang="en-US" sz="2800" b="1">
                <a:solidFill>
                  <a:srgbClr val="020202"/>
                </a:solidFill>
                <a:latin typeface="Calibri" panose="020F0502020204030204" pitchFamily="34" charset="0"/>
                <a:cs typeface="B Titr" panose="00000700000000000000" pitchFamily="2" charset="-78"/>
              </a:rPr>
              <a:t>قبل از دست زدن به یا هر گونه جابجایی وسیله مورد استفاده در ارائه مداخلات درمانی تهاجمی برای بیمار؛</a:t>
            </a:r>
            <a:r>
              <a:rPr lang="fa-IR" altLang="en-US" sz="2800" b="1" u="sng">
                <a:solidFill>
                  <a:srgbClr val="020202"/>
                </a:solidFill>
                <a:latin typeface="Calibri" panose="020F0502020204030204" pitchFamily="34" charset="0"/>
                <a:cs typeface="B Titr" panose="00000700000000000000" pitchFamily="2" charset="-78"/>
              </a:rPr>
              <a:t>(صرف</a:t>
            </a:r>
            <a:r>
              <a:rPr lang="en-US" altLang="en-US" sz="2800" b="1" u="sng">
                <a:solidFill>
                  <a:srgbClr val="020202"/>
                </a:solidFill>
                <a:latin typeface="Calibri" panose="020F0502020204030204" pitchFamily="34" charset="0"/>
                <a:cs typeface="B Titr" panose="00000700000000000000" pitchFamily="2" charset="-78"/>
              </a:rPr>
              <a:t> </a:t>
            </a:r>
            <a:r>
              <a:rPr lang="fa-IR" altLang="en-US" sz="2800" b="1" u="sng">
                <a:solidFill>
                  <a:srgbClr val="020202"/>
                </a:solidFill>
                <a:latin typeface="Calibri" panose="020F0502020204030204" pitchFamily="34" charset="0"/>
                <a:cs typeface="B Titr" panose="00000700000000000000" pitchFamily="2" charset="-78"/>
              </a:rPr>
              <a:t>نظر از اینکه دستکش پوشیده اید یا خیر .)</a:t>
            </a:r>
            <a:endParaRPr lang="en-US" altLang="en-US" sz="2800" u="sng">
              <a:solidFill>
                <a:srgbClr val="020202"/>
              </a:solidFill>
              <a:cs typeface="B Titr" panose="00000700000000000000" pitchFamily="2" charset="-78"/>
            </a:endParaRPr>
          </a:p>
          <a:p>
            <a:pPr algn="r" rtl="1">
              <a:buClr>
                <a:srgbClr val="FF0000"/>
              </a:buClr>
              <a:buFont typeface="Wingdings" panose="05000000000000000000" pitchFamily="2" charset="2"/>
              <a:buChar char="v"/>
            </a:pPr>
            <a:r>
              <a:rPr lang="fa-IR" altLang="en-US" sz="2800" b="1">
                <a:solidFill>
                  <a:srgbClr val="020202"/>
                </a:solidFill>
                <a:latin typeface="Calibri" panose="020F0502020204030204" pitchFamily="34" charset="0"/>
                <a:cs typeface="B Titr" panose="00000700000000000000" pitchFamily="2" charset="-78"/>
              </a:rPr>
              <a:t>بعد از تماس با غشاء مخاطی، پوست آسیب دیده و یا پانسمان؛</a:t>
            </a:r>
            <a:endParaRPr lang="en-US" altLang="en-US" sz="2800">
              <a:solidFill>
                <a:srgbClr val="020202"/>
              </a:solidFill>
              <a:cs typeface="B Titr" panose="00000700000000000000" pitchFamily="2" charset="-78"/>
            </a:endParaRPr>
          </a:p>
          <a:p>
            <a:pPr algn="r" rtl="1">
              <a:buClr>
                <a:srgbClr val="FF0000"/>
              </a:buClr>
              <a:buFont typeface="Wingdings" panose="05000000000000000000" pitchFamily="2" charset="2"/>
              <a:buChar char="v"/>
            </a:pPr>
            <a:endParaRPr lang="fa-IR" altLang="en-US" sz="2800" b="1">
              <a:solidFill>
                <a:srgbClr val="020202"/>
              </a:solidFill>
              <a:latin typeface="Calibri" panose="020F0502020204030204" pitchFamily="34" charset="0"/>
              <a:cs typeface="B Titr" panose="00000700000000000000" pitchFamily="2" charset="-78"/>
            </a:endParaRPr>
          </a:p>
          <a:p>
            <a:pPr algn="r" rtl="1">
              <a:buClr>
                <a:srgbClr val="FF0000"/>
              </a:buClr>
              <a:buFont typeface="Wingdings" panose="05000000000000000000" pitchFamily="2" charset="2"/>
              <a:buChar char="v"/>
            </a:pPr>
            <a:r>
              <a:rPr lang="fa-IR" altLang="en-US" sz="2800" b="1">
                <a:solidFill>
                  <a:srgbClr val="020202"/>
                </a:solidFill>
                <a:latin typeface="Calibri" panose="020F0502020204030204" pitchFamily="34" charset="0"/>
                <a:cs typeface="B Titr" panose="00000700000000000000" pitchFamily="2" charset="-78"/>
              </a:rPr>
              <a:t>جهت تماس با نواحی تمیز بدن بیمار بعد از تماس با ناحیه و یا موضع آلوده؛</a:t>
            </a:r>
          </a:p>
          <a:p>
            <a:pPr algn="r" rtl="1">
              <a:buClr>
                <a:srgbClr val="FF0000"/>
              </a:buClr>
              <a:buFont typeface="Wingdings" panose="05000000000000000000" pitchFamily="2" charset="2"/>
              <a:buChar char="v"/>
            </a:pPr>
            <a:r>
              <a:rPr lang="fa-IR" altLang="en-US" sz="2800" b="1">
                <a:solidFill>
                  <a:srgbClr val="020202"/>
                </a:solidFill>
                <a:latin typeface="Calibri" panose="020F0502020204030204" pitchFamily="34" charset="0"/>
                <a:cs typeface="B Titr" panose="00000700000000000000" pitchFamily="2" charset="-78"/>
              </a:rPr>
              <a:t>بعد از تماس با اشیاء محیطی مجاور و نزدیک بیمار. </a:t>
            </a:r>
            <a:endParaRPr lang="en-US" altLang="en-US" sz="2800">
              <a:solidFill>
                <a:srgbClr val="020202"/>
              </a:solidFill>
              <a:cs typeface="B Titr" panose="00000700000000000000" pitchFamily="2" charset="-78"/>
            </a:endParaRPr>
          </a:p>
          <a:p>
            <a:pPr algn="r">
              <a:buClr>
                <a:srgbClr val="FF0000"/>
              </a:buClr>
            </a:pPr>
            <a:r>
              <a:rPr lang="en-US" altLang="en-US" sz="3200">
                <a:cs typeface="B Titr" panose="00000700000000000000" pitchFamily="2" charset="-78"/>
              </a:rPr>
              <a:t/>
            </a:r>
            <a:br>
              <a:rPr lang="en-US" altLang="en-US" sz="3200">
                <a:cs typeface="B Titr" panose="00000700000000000000" pitchFamily="2" charset="-78"/>
              </a:rPr>
            </a:br>
            <a:endParaRPr lang="en-US" altLang="en-US" sz="3200">
              <a:cs typeface="B Titr" panose="00000700000000000000" pitchFamily="2" charset="-78"/>
            </a:endParaRPr>
          </a:p>
        </p:txBody>
      </p:sp>
    </p:spTree>
    <p:extLst>
      <p:ext uri="{BB962C8B-B14F-4D97-AF65-F5344CB8AC3E}">
        <p14:creationId xmlns="" xmlns:p14="http://schemas.microsoft.com/office/powerpoint/2010/main" val="29739362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001000" cy="1569660"/>
          </a:xfrm>
          <a:prstGeom prst="rect">
            <a:avLst/>
          </a:prstGeom>
          <a:ln w="38100">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fa-IR" sz="3200" b="1" dirty="0" smtClean="0">
                <a:latin typeface="Calibri" panose="020F0502020204030204" pitchFamily="34" charset="0"/>
                <a:ea typeface="Calibri" panose="020F0502020204030204" pitchFamily="34" charset="0"/>
                <a:cs typeface="B Titr" panose="00000700000000000000" pitchFamily="2" charset="-78"/>
              </a:rPr>
              <a:t>روش آماده نمودن دست جهت انجام اعمال جراحی و  پروسیجرهای تهاجمی با استفاده از محلول هاي ضد </a:t>
            </a:r>
            <a:r>
              <a:rPr lang="fa-IR" sz="3200" b="1" dirty="0" smtClean="0">
                <a:latin typeface="Calibri" panose="020F0502020204030204" pitchFamily="34" charset="0"/>
                <a:ea typeface="Calibri" panose="020F0502020204030204" pitchFamily="34" charset="0"/>
                <a:cs typeface="B Titr" panose="00000700000000000000" pitchFamily="2" charset="-78"/>
              </a:rPr>
              <a:t>عفوني با پايه الكلي</a:t>
            </a:r>
            <a:endParaRPr lang="fa-IR" sz="3200" dirty="0"/>
          </a:p>
        </p:txBody>
      </p:sp>
      <p:sp>
        <p:nvSpPr>
          <p:cNvPr id="1025" name="Rectangle 1"/>
          <p:cNvSpPr>
            <a:spLocks noChangeArrowheads="1"/>
          </p:cNvSpPr>
          <p:nvPr/>
        </p:nvSpPr>
        <p:spPr bwMode="auto">
          <a:xfrm>
            <a:off x="0" y="1828800"/>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fa-IR" sz="2000" b="1" i="0" u="none" strike="noStrike" cap="none" normalizeH="0" baseline="0" dirty="0" smtClean="0">
                <a:ln>
                  <a:noFill/>
                </a:ln>
                <a:solidFill>
                  <a:schemeClr val="tx1"/>
                </a:solidFill>
                <a:effectLst/>
                <a:latin typeface="Arial" pitchFamily="34" charset="0"/>
                <a:ea typeface="Calibri" pitchFamily="34" charset="0"/>
                <a:cs typeface="B Yagut" pitchFamily="2" charset="-78"/>
              </a:rPr>
              <a:t>در روش آماده نمودن دست جهت انجام اعمال جراحی و  پروسیجرهای تهاجمی با استفاده از محلول هاي  ضد عفوني با بنيان الكلي، بايستي دست ها كاملاً تميز و خشك باشند. بعد از ورود به اتاق عمل و بعد از پوشيدن  كلاه و ماسك، دست ها بايستي با آب و صابون شسته شوند.</a:t>
            </a:r>
          </a:p>
          <a:p>
            <a:pPr marL="0" marR="0" lvl="0" indent="0" algn="justLow" defTabSz="914400" rtl="1" eaLnBrk="1" fontAlgn="base" latinLnBrk="0" hangingPunct="1">
              <a:lnSpc>
                <a:spcPct val="100000"/>
              </a:lnSpc>
              <a:spcBef>
                <a:spcPct val="0"/>
              </a:spcBef>
              <a:spcAft>
                <a:spcPct val="0"/>
              </a:spcAft>
              <a:buClrTx/>
              <a:buSzTx/>
              <a:buFontTx/>
              <a:buChar char="•"/>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000" b="1" i="0" u="none" strike="noStrike" cap="none" normalizeH="0" baseline="0" dirty="0" smtClean="0">
                <a:ln>
                  <a:noFill/>
                </a:ln>
                <a:solidFill>
                  <a:schemeClr val="tx1"/>
                </a:solidFill>
                <a:effectLst/>
                <a:latin typeface="Arial" pitchFamily="34" charset="0"/>
                <a:ea typeface="Calibri" pitchFamily="34" charset="0"/>
                <a:cs typeface="B Yagut" pitchFamily="2" charset="-78"/>
              </a:rPr>
              <a:t>بعد از عمل و در هنگام  درآوردن دستكش، بايستي دست ها با محلول ضدعفوني با بنيان الكلي</a:t>
            </a: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000" b="1" i="0" u="none" strike="noStrike" cap="none" normalizeH="0" baseline="0" dirty="0" smtClean="0">
                <a:ln>
                  <a:noFill/>
                </a:ln>
                <a:solidFill>
                  <a:schemeClr val="tx1"/>
                </a:solidFill>
                <a:effectLst/>
                <a:latin typeface="Arial" pitchFamily="34" charset="0"/>
                <a:ea typeface="Calibri" pitchFamily="34" charset="0"/>
                <a:cs typeface="B Yagut" pitchFamily="2" charset="-78"/>
              </a:rPr>
              <a:t> به يكديگر مالش داده شود ودر صورت باقي ماندن پودر تالك و يا مايعات بيولوژيك بر روي</a:t>
            </a: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000" b="1" i="0" u="none" strike="noStrike" cap="none" normalizeH="0" baseline="0" dirty="0" smtClean="0">
                <a:ln>
                  <a:noFill/>
                </a:ln>
                <a:solidFill>
                  <a:schemeClr val="tx1"/>
                </a:solidFill>
                <a:effectLst/>
                <a:latin typeface="Arial" pitchFamily="34" charset="0"/>
                <a:ea typeface="Calibri" pitchFamily="34" charset="0"/>
                <a:cs typeface="B Yagut" pitchFamily="2" charset="-78"/>
              </a:rPr>
              <a:t> دست ها بايستي آن ها را با آب و صابون شست( براي مثال در صورت پاره شدن دستكش).</a:t>
            </a:r>
          </a:p>
          <a:p>
            <a:pPr marL="0" marR="0" lvl="0" indent="0" algn="justLow" defTabSz="914400" rtl="1" eaLnBrk="0" fontAlgn="base" latinLnBrk="0" hangingPunct="0">
              <a:lnSpc>
                <a:spcPct val="100000"/>
              </a:lnSpc>
              <a:spcBef>
                <a:spcPct val="0"/>
              </a:spcBef>
              <a:spcAft>
                <a:spcPct val="0"/>
              </a:spcAft>
              <a:buClrTx/>
              <a:buSzTx/>
              <a:buFontTx/>
              <a:buChar char="•"/>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000" b="1" i="0" u="none" strike="noStrike" cap="none" normalizeH="0" baseline="0" dirty="0" smtClean="0">
                <a:ln>
                  <a:noFill/>
                </a:ln>
                <a:solidFill>
                  <a:schemeClr val="tx1"/>
                </a:solidFill>
                <a:effectLst/>
                <a:latin typeface="Arial" pitchFamily="34" charset="0"/>
                <a:ea typeface="Calibri" pitchFamily="34" charset="0"/>
                <a:cs typeface="B Yagut" pitchFamily="2" charset="-78"/>
              </a:rPr>
              <a:t>در اين صورت پروسيجرهاي جراحي را  مي توان يكي بعد از ديگري بدون نياز به شستشوي </a:t>
            </a: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fa-IR" sz="2000" b="1" i="0" u="none" strike="noStrike" cap="none" normalizeH="0" baseline="0" dirty="0" smtClean="0">
                <a:ln>
                  <a:noFill/>
                </a:ln>
                <a:solidFill>
                  <a:schemeClr val="tx1"/>
                </a:solidFill>
                <a:effectLst/>
                <a:latin typeface="Arial" pitchFamily="34" charset="0"/>
                <a:ea typeface="Calibri" pitchFamily="34" charset="0"/>
                <a:cs typeface="B Yagut" pitchFamily="2" charset="-78"/>
              </a:rPr>
              <a:t>دست ها با آب و صابون انجام داد.</a:t>
            </a:r>
            <a:endParaRPr kumimoji="0" lang="fa-IR"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2400" b="1" dirty="0" smtClean="0"/>
              <a:t/>
            </a:r>
            <a:br>
              <a:rPr lang="fa-IR" sz="2400" b="1" dirty="0" smtClean="0"/>
            </a:br>
            <a:r>
              <a:rPr lang="fa-IR" sz="2400" b="1" dirty="0" smtClean="0"/>
              <a:t/>
            </a:r>
            <a:br>
              <a:rPr lang="fa-IR" sz="2400" b="1" dirty="0" smtClean="0"/>
            </a:br>
            <a:r>
              <a:rPr lang="fa-IR" sz="2400" b="1" dirty="0" smtClean="0"/>
              <a:t>1</a:t>
            </a:r>
            <a:r>
              <a:rPr lang="fa-IR" sz="2400" b="1" dirty="0" smtClean="0">
                <a:ln w="1905">
                  <a:solidFill>
                    <a:schemeClr val="accent2">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-11) </a:t>
            </a:r>
            <a:r>
              <a:rPr lang="fa-IR" sz="2400" b="1" dirty="0" smtClean="0">
                <a:ln w="1905">
                  <a:solidFill>
                    <a:schemeClr val="accent2">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ction="ppaction://hlinkfile"/>
              </a:rPr>
              <a:t>بيمارستان</a:t>
            </a:r>
            <a:r>
              <a:rPr lang="fa-IR" sz="2400" b="1" dirty="0" smtClean="0">
                <a:ln w="1905">
                  <a:solidFill>
                    <a:schemeClr val="accent2">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2400" b="1" dirty="0" smtClean="0">
                <a:ln w="1905">
                  <a:solidFill>
                    <a:schemeClr val="accent2">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از تميزي، ضد عفوني و استريليزاسيون مناسب تمامي تجهيزات ، با تأكيد خاص بر واحدها و بخش های پر خطراطمینان حاصل می نماید.</a:t>
            </a:r>
            <a:r>
              <a:rPr lang="en-US" sz="2400" b="1" dirty="0" smtClean="0">
                <a:ln w="1905">
                  <a:solidFill>
                    <a:schemeClr val="accent2">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2400" b="1" dirty="0" smtClean="0">
                <a:ln w="1905">
                  <a:solidFill>
                    <a:schemeClr val="accent2">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400" dirty="0" smtClean="0"/>
              <a:t/>
            </a:r>
            <a:br>
              <a:rPr lang="en-US" sz="2400" dirty="0" smtClean="0"/>
            </a:br>
            <a:endParaRPr lang="fa-IR" sz="2400" dirty="0"/>
          </a:p>
        </p:txBody>
      </p:sp>
      <p:sp>
        <p:nvSpPr>
          <p:cNvPr id="4" name="Rectangle 3"/>
          <p:cNvSpPr/>
          <p:nvPr/>
        </p:nvSpPr>
        <p:spPr>
          <a:xfrm>
            <a:off x="381000" y="2057400"/>
            <a:ext cx="8229600" cy="2793842"/>
          </a:xfrm>
          <a:prstGeom prst="rect">
            <a:avLst/>
          </a:prstGeom>
        </p:spPr>
        <p:txBody>
          <a:bodyPr wrap="square">
            <a:spAutoFit/>
          </a:bodyPr>
          <a:lstStyle/>
          <a:p>
            <a:pPr algn="r">
              <a:lnSpc>
                <a:spcPct val="150000"/>
              </a:lnSpc>
            </a:pPr>
            <a:r>
              <a:rPr lang="fa-IR" sz="2400" b="1" dirty="0" smtClean="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سنجه . خط مشي و روش اطمینان از تمیزی، ضدعفونی و استریلیزاسیون مناسب تمامی تجهیزات با تأکید خاص بر واحدهاو بخش های پرخطر،  با رعايت حداقل هاي مورد انتظار تدوين شده  است، افراد دخیل در اجراي خط مشی و روش مذكور، در تهیه آن شركت داشته و  كاركنان مربوطه  از آن آگاهی داشته و بر اساس آن عمل مي نمايند</a:t>
            </a:r>
            <a:r>
              <a:rPr lang="fa-IR" dirty="0" smtClean="0"/>
              <a:t>.</a:t>
            </a:r>
            <a:endParaRPr lang="fa-I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buFont typeface="Wingdings" pitchFamily="2" charset="2"/>
              <a:buChar char="q"/>
            </a:pPr>
            <a:r>
              <a:rPr lang="fa-IR" dirty="0" smtClean="0">
                <a:cs typeface="B Titr" pitchFamily="2" charset="-78"/>
              </a:rPr>
              <a:t>مستندات</a:t>
            </a:r>
            <a:endParaRPr lang="fa-IR" dirty="0">
              <a:cs typeface="B Titr" pitchFamily="2" charset="-78"/>
            </a:endParaRPr>
          </a:p>
        </p:txBody>
      </p:sp>
      <p:sp>
        <p:nvSpPr>
          <p:cNvPr id="3" name="Rectangle 2"/>
          <p:cNvSpPr/>
          <p:nvPr/>
        </p:nvSpPr>
        <p:spPr>
          <a:xfrm>
            <a:off x="0" y="1295400"/>
            <a:ext cx="8839200" cy="5201424"/>
          </a:xfrm>
          <a:prstGeom prst="rect">
            <a:avLst/>
          </a:prstGeom>
        </p:spPr>
        <p:txBody>
          <a:bodyPr wrap="square">
            <a:spAutoFit/>
          </a:bodyPr>
          <a:lstStyle/>
          <a:p>
            <a:pPr algn="r" rtl="1">
              <a:buFont typeface="Arial" pitchFamily="34" charset="0"/>
              <a:buChar char="•"/>
            </a:pP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خط مشي و روش </a:t>
            </a: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 اجرايي تمیزی( كف – سطوح)</a:t>
            </a:r>
          </a:p>
          <a:p>
            <a:pPr algn="r" rtl="1">
              <a:buFont typeface="Arial" pitchFamily="34" charset="0"/>
              <a:buChar char="•"/>
            </a:pP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 </a:t>
            </a: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ضدعفونی </a:t>
            </a: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 با محلول هاي</a:t>
            </a:r>
            <a:r>
              <a:rPr lang="en-US"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High </a:t>
            </a:r>
            <a:r>
              <a:rPr lang="en-US"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Level  </a:t>
            </a: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 و استریلیزاسیون ( از بين برنده مايكو باكتريوم) </a:t>
            </a:r>
          </a:p>
          <a:p>
            <a:pPr algn="r" rtl="1">
              <a:buFont typeface="Arial" pitchFamily="34" charset="0"/>
              <a:buChar char="•"/>
            </a:pP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تمامی </a:t>
            </a: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تجهیزات با تأکید خاص بر واحدهاو بخش های </a:t>
            </a: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پرخطر (دندانپزشكي- واحدهاي اسكوپي-  دياليز- بخش هاي ويژه- اتاق عمل)</a:t>
            </a:r>
          </a:p>
          <a:p>
            <a:pPr algn="r" rtl="1">
              <a:buFont typeface="Arial" pitchFamily="34" charset="0"/>
              <a:buChar char="•"/>
            </a:pP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 </a:t>
            </a:r>
            <a:r>
              <a:rPr lang="fa-IR" sz="2400" b="1" dirty="0" smtClean="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گردش بيماران مكتوب در دفتر پذيرش بيماران متناسب با تعداد تجهيزات و زمان لازم براي استريليزاسيون و ضدعفوني</a:t>
            </a:r>
          </a:p>
          <a:p>
            <a:pPr algn="ctr" rtl="1">
              <a:buFont typeface="Wingdings" pitchFamily="2" charset="2"/>
              <a:buChar char="q"/>
            </a:pPr>
            <a:r>
              <a:rPr lang="fa-IR" sz="4400" dirty="0" smtClean="0">
                <a:latin typeface="+mj-lt"/>
                <a:ea typeface="+mj-ea"/>
                <a:cs typeface="B Titr" pitchFamily="2" charset="-78"/>
              </a:rPr>
              <a:t>مشاهده </a:t>
            </a:r>
            <a:endParaRPr lang="fa-IR" sz="4400" dirty="0" smtClean="0">
              <a:latin typeface="+mj-lt"/>
              <a:ea typeface="+mj-ea"/>
              <a:cs typeface="B Titr" pitchFamily="2" charset="-78"/>
            </a:endParaRPr>
          </a:p>
          <a:p>
            <a:pPr algn="r" rtl="1">
              <a:buFont typeface="Arial" pitchFamily="34" charset="0"/>
              <a:buChar char="•"/>
            </a:pPr>
            <a:r>
              <a:rPr lang="fa-IR" sz="2400" b="1" dirty="0" smtClean="0">
                <a:ln w="10541" cmpd="sng">
                  <a:solidFill>
                    <a:schemeClr val="accent1">
                      <a:shade val="88000"/>
                      <a:satMod val="110000"/>
                    </a:schemeClr>
                  </a:solidFill>
                  <a:prstDash val="solid"/>
                </a:ln>
                <a:solidFill>
                  <a:schemeClr val="tx2"/>
                </a:solidFill>
                <a:latin typeface="+mj-lt"/>
                <a:ea typeface="+mj-ea"/>
                <a:cs typeface="B Titr" pitchFamily="2" charset="-78"/>
              </a:rPr>
              <a:t>تطابق عملكرد با روش اجرايي </a:t>
            </a:r>
            <a:endParaRPr lang="fa-IR" sz="2400" b="1" dirty="0" smtClean="0">
              <a:ln w="10541" cmpd="sng">
                <a:solidFill>
                  <a:schemeClr val="accent1">
                    <a:shade val="88000"/>
                    <a:satMod val="110000"/>
                  </a:schemeClr>
                </a:solidFill>
                <a:prstDash val="solid"/>
              </a:ln>
              <a:solidFill>
                <a:schemeClr val="tx2"/>
              </a:solidFill>
              <a:latin typeface="+mj-lt"/>
              <a:ea typeface="+mj-ea"/>
              <a:cs typeface="B Titr" pitchFamily="2" charset="-78"/>
            </a:endParaRPr>
          </a:p>
          <a:p>
            <a:pPr algn="r" rtl="1">
              <a:buFont typeface="Arial" pitchFamily="34" charset="0"/>
              <a:buChar char="•"/>
            </a:pPr>
            <a:r>
              <a:rPr lang="fa-IR" sz="2400" b="1" dirty="0" smtClean="0">
                <a:ln w="10541" cmpd="sng">
                  <a:solidFill>
                    <a:schemeClr val="accent1">
                      <a:shade val="88000"/>
                      <a:satMod val="110000"/>
                    </a:schemeClr>
                  </a:solidFill>
                  <a:prstDash val="solid"/>
                </a:ln>
                <a:solidFill>
                  <a:schemeClr val="tx2"/>
                </a:solidFill>
                <a:latin typeface="+mj-lt"/>
                <a:ea typeface="+mj-ea"/>
                <a:cs typeface="B Titr" pitchFamily="2" charset="-78"/>
              </a:rPr>
              <a:t>وجود ظروف </a:t>
            </a:r>
            <a:r>
              <a:rPr lang="fa-IR" sz="2400" b="1" dirty="0" smtClean="0">
                <a:ln w="10541" cmpd="sng">
                  <a:solidFill>
                    <a:schemeClr val="accent1">
                      <a:shade val="88000"/>
                      <a:satMod val="110000"/>
                    </a:schemeClr>
                  </a:solidFill>
                  <a:prstDash val="solid"/>
                </a:ln>
                <a:solidFill>
                  <a:schemeClr val="tx2"/>
                </a:solidFill>
                <a:latin typeface="+mj-lt"/>
                <a:ea typeface="+mj-ea"/>
                <a:cs typeface="B Titr" pitchFamily="2" charset="-78"/>
              </a:rPr>
              <a:t>براي شستشو </a:t>
            </a:r>
            <a:r>
              <a:rPr lang="fa-IR" sz="2400" b="1" dirty="0" smtClean="0">
                <a:ln w="10541" cmpd="sng">
                  <a:solidFill>
                    <a:schemeClr val="accent1">
                      <a:shade val="88000"/>
                      <a:satMod val="110000"/>
                    </a:schemeClr>
                  </a:solidFill>
                  <a:prstDash val="solid"/>
                </a:ln>
                <a:solidFill>
                  <a:schemeClr val="tx2"/>
                </a:solidFill>
                <a:latin typeface="+mj-lt"/>
                <a:ea typeface="+mj-ea"/>
                <a:cs typeface="B Titr" pitchFamily="2" charset="-78"/>
              </a:rPr>
              <a:t>و </a:t>
            </a:r>
            <a:r>
              <a:rPr lang="fa-IR" sz="2400" b="1" dirty="0" smtClean="0">
                <a:ln w="10541" cmpd="sng">
                  <a:solidFill>
                    <a:schemeClr val="accent1">
                      <a:shade val="88000"/>
                      <a:satMod val="110000"/>
                    </a:schemeClr>
                  </a:solidFill>
                  <a:prstDash val="solid"/>
                </a:ln>
                <a:solidFill>
                  <a:schemeClr val="tx2"/>
                </a:solidFill>
                <a:latin typeface="+mj-lt"/>
                <a:ea typeface="+mj-ea"/>
                <a:cs typeface="B Titr" pitchFamily="2" charset="-78"/>
              </a:rPr>
              <a:t>ماده ضدعفوني </a:t>
            </a:r>
            <a:r>
              <a:rPr lang="fa-IR" sz="2400" b="1" dirty="0" smtClean="0">
                <a:ln w="10541" cmpd="sng">
                  <a:solidFill>
                    <a:schemeClr val="accent1">
                      <a:shade val="88000"/>
                      <a:satMod val="110000"/>
                    </a:schemeClr>
                  </a:solidFill>
                  <a:prstDash val="solid"/>
                </a:ln>
                <a:solidFill>
                  <a:schemeClr val="tx2"/>
                </a:solidFill>
                <a:latin typeface="+mj-lt"/>
                <a:ea typeface="+mj-ea"/>
                <a:cs typeface="B Titr" pitchFamily="2" charset="-78"/>
              </a:rPr>
              <a:t>سطح بالا</a:t>
            </a:r>
            <a:endParaRPr lang="fa-IR" sz="2400" b="1" dirty="0" smtClean="0">
              <a:ln w="10541" cmpd="sng">
                <a:solidFill>
                  <a:schemeClr val="accent1">
                    <a:shade val="88000"/>
                    <a:satMod val="110000"/>
                  </a:schemeClr>
                </a:solidFill>
                <a:prstDash val="solid"/>
              </a:ln>
              <a:solidFill>
                <a:schemeClr val="tx2"/>
              </a:solidFill>
              <a:latin typeface="+mj-lt"/>
              <a:ea typeface="+mj-ea"/>
              <a:cs typeface="B Titr" pitchFamily="2" charset="-78"/>
            </a:endParaRPr>
          </a:p>
          <a:p>
            <a:pPr algn="ctr" rtl="1">
              <a:buFont typeface="Wingdings" pitchFamily="2" charset="2"/>
              <a:buChar char="q"/>
            </a:pPr>
            <a:r>
              <a:rPr lang="fa-IR" sz="4400" dirty="0" smtClean="0">
                <a:latin typeface="+mj-lt"/>
                <a:ea typeface="+mj-ea"/>
                <a:cs typeface="B Titr" pitchFamily="2" charset="-78"/>
              </a:rPr>
              <a:t>مصاحبه</a:t>
            </a:r>
          </a:p>
          <a:p>
            <a:pPr algn="r" rtl="1"/>
            <a:r>
              <a:rPr lang="fa-IR" sz="2800" b="1" dirty="0" smtClean="0">
                <a:ln w="10541" cmpd="sng">
                  <a:solidFill>
                    <a:schemeClr val="accent1">
                      <a:shade val="88000"/>
                      <a:satMod val="110000"/>
                    </a:schemeClr>
                  </a:solidFill>
                  <a:prstDash val="solid"/>
                </a:ln>
                <a:solidFill>
                  <a:schemeClr val="tx2"/>
                </a:solidFill>
                <a:latin typeface="+mj-lt"/>
                <a:ea typeface="+mj-ea"/>
                <a:cs typeface="B Titr" pitchFamily="2" charset="-78"/>
              </a:rPr>
              <a:t>آگاهي كاربران از روش ضدعفوني و استريليزاسيون</a:t>
            </a:r>
            <a:endParaRPr lang="fa-IR" sz="2800" b="1" dirty="0" smtClean="0">
              <a:ln w="10541" cmpd="sng">
                <a:solidFill>
                  <a:schemeClr val="accent1">
                    <a:shade val="88000"/>
                    <a:satMod val="110000"/>
                  </a:schemeClr>
                </a:solidFill>
                <a:prstDash val="solid"/>
              </a:ln>
              <a:solidFill>
                <a:schemeClr val="tx2"/>
              </a:solidFill>
              <a:latin typeface="+mj-lt"/>
              <a:ea typeface="+mj-ea"/>
              <a:cs typeface="B Titr"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2332038"/>
          </a:xfrm>
          <a:solidFill>
            <a:srgbClr val="CC99FF"/>
          </a:solidFill>
        </p:spPr>
        <p:style>
          <a:lnRef idx="2">
            <a:schemeClr val="dk1"/>
          </a:lnRef>
          <a:fillRef idx="1">
            <a:schemeClr val="lt1"/>
          </a:fillRef>
          <a:effectRef idx="0">
            <a:schemeClr val="dk1"/>
          </a:effectRef>
          <a:fontRef idx="minor">
            <a:schemeClr val="dk1"/>
          </a:fontRef>
        </p:style>
        <p:txBody>
          <a:bodyPr>
            <a:normAutofit fontScale="90000"/>
          </a:bodyPr>
          <a:lstStyle/>
          <a:p>
            <a:r>
              <a:rPr lang="fa-IR" sz="3100" b="1" dirty="0" smtClean="0"/>
              <a:t/>
            </a:r>
            <a:br>
              <a:rPr lang="fa-IR" sz="3100" b="1" dirty="0" smtClean="0"/>
            </a:br>
            <a:r>
              <a:rPr lang="fa-IR" sz="2800" b="1" dirty="0" smtClean="0"/>
              <a:t>11-2)</a:t>
            </a:r>
            <a:r>
              <a:rPr lang="fa-IR" sz="3100" b="1" dirty="0" smtClean="0"/>
              <a:t>فرایند </a:t>
            </a:r>
            <a:r>
              <a:rPr lang="fa-IR" sz="3100" b="1" dirty="0" smtClean="0"/>
              <a:t>محاسبه و اجرای دستورات دارویی، داروهای پر خطر توسط دو کارشناس پرستاری (يا كارشناس مامايي در بلوك زايمان) انجام و ثبت می شود و با درج امضاي هردو  كارشناس، تأييد مي گردد</a:t>
            </a:r>
            <a:r>
              <a:rPr lang="fa-IR" sz="3100" b="1" dirty="0" smtClean="0"/>
              <a:t>. </a:t>
            </a:r>
            <a:r>
              <a:rPr lang="fa-IR" b="1" dirty="0" smtClean="0"/>
              <a:t>*</a:t>
            </a:r>
            <a:endParaRPr lang="fa-IR" dirty="0"/>
          </a:p>
        </p:txBody>
      </p:sp>
      <p:sp>
        <p:nvSpPr>
          <p:cNvPr id="3" name="Rectangle 2"/>
          <p:cNvSpPr/>
          <p:nvPr/>
        </p:nvSpPr>
        <p:spPr>
          <a:xfrm rot="10800000" flipV="1">
            <a:off x="990600" y="3651394"/>
            <a:ext cx="7239000" cy="707886"/>
          </a:xfrm>
          <a:prstGeom prst="rect">
            <a:avLst/>
          </a:prstGeom>
        </p:spPr>
        <p:txBody>
          <a:bodyPr wrap="square">
            <a:spAutoFit/>
          </a:bodyPr>
          <a:lstStyle/>
          <a:p>
            <a:pPr algn="ctr"/>
            <a:r>
              <a:rPr lang="fa-IR" sz="2000" b="1" dirty="0" smtClean="0">
                <a:cs typeface="B Titr" pitchFamily="2" charset="-78"/>
              </a:rPr>
              <a:t>تذكر: ارزيابي داروهاي مذكور، در بخش هايي كه استفاده مي شوند، انجام </a:t>
            </a:r>
            <a:endParaRPr lang="fa-IR" sz="2000" b="1" dirty="0" smtClean="0">
              <a:cs typeface="B Titr" pitchFamily="2" charset="-78"/>
            </a:endParaRPr>
          </a:p>
          <a:p>
            <a:pPr algn="ctr"/>
            <a:r>
              <a:rPr lang="fa-IR" sz="2000" b="1" dirty="0" smtClean="0">
                <a:cs typeface="B Titr" pitchFamily="2" charset="-78"/>
              </a:rPr>
              <a:t>مي </a:t>
            </a:r>
            <a:r>
              <a:rPr lang="fa-IR" sz="2000" b="1" dirty="0" smtClean="0">
                <a:cs typeface="B Titr" pitchFamily="2" charset="-78"/>
              </a:rPr>
              <a:t>پذيرد</a:t>
            </a:r>
            <a:r>
              <a:rPr lang="fa-IR" dirty="0" smtClean="0"/>
              <a:t>.</a:t>
            </a:r>
            <a:endParaRPr lang="fa-I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9525000" cy="1417638"/>
          </a:xfrm>
        </p:spPr>
        <p:style>
          <a:lnRef idx="1">
            <a:schemeClr val="accent5"/>
          </a:lnRef>
          <a:fillRef idx="2">
            <a:schemeClr val="accent5"/>
          </a:fillRef>
          <a:effectRef idx="1">
            <a:schemeClr val="accent5"/>
          </a:effectRef>
          <a:fontRef idx="minor">
            <a:schemeClr val="dk1"/>
          </a:fontRef>
        </p:style>
        <p:txBody>
          <a:bodyPr>
            <a:normAutofit fontScale="90000"/>
          </a:bodyPr>
          <a:lstStyle/>
          <a:p>
            <a:pPr marL="742950" indent="-742950" algn="r" rtl="1">
              <a:buFont typeface="+mj-lt"/>
              <a:buAutoNum type="arabicPeriod"/>
            </a:pP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t/>
            </a:r>
            <a:br>
              <a:rPr lang="fa-IR" b="1" dirty="0" smtClean="0"/>
            </a:br>
            <a:r>
              <a:rPr lang="fa-IR"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داروهاي خطرناك حداقل شامل موارد ذیل هستند:</a:t>
            </a:r>
            <a:r>
              <a:rPr lang="fa-IR"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
            </a:r>
            <a:br>
              <a:rPr lang="fa-IR"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br>
            <a:r>
              <a:rPr lang="fa-IR" sz="3100" b="1" dirty="0" smtClean="0"/>
              <a:t/>
            </a:r>
            <a:br>
              <a:rPr lang="fa-IR" sz="3100" b="1" dirty="0" smtClean="0"/>
            </a:br>
            <a:r>
              <a:rPr lang="fa-IR" sz="3100" b="1" dirty="0" smtClean="0"/>
              <a:t>11</a:t>
            </a:r>
            <a:r>
              <a:rPr lang="fa-IR" sz="3100" b="1" dirty="0" smtClean="0"/>
              <a:t>-2-1) </a:t>
            </a:r>
            <a:r>
              <a:rPr lang="fa-IR" sz="2700" b="1" dirty="0" smtClean="0"/>
              <a:t>کلیه </a:t>
            </a:r>
            <a:r>
              <a:rPr lang="fa-IR" sz="2700" b="1" dirty="0" smtClean="0"/>
              <a:t>مخدرها </a:t>
            </a:r>
            <a:r>
              <a:rPr lang="en-US" sz="2700" dirty="0" smtClean="0"/>
              <a:t/>
            </a:r>
            <a:br>
              <a:rPr lang="en-US" sz="2700" dirty="0" smtClean="0"/>
            </a:br>
            <a:r>
              <a:rPr lang="fa-IR" sz="2700" b="1" dirty="0" smtClean="0"/>
              <a:t>11-2-2) دیگوکسین وریدی </a:t>
            </a:r>
            <a:r>
              <a:rPr lang="en-US" sz="2700" dirty="0" smtClean="0"/>
              <a:t/>
            </a:r>
            <a:br>
              <a:rPr lang="en-US" sz="2700" dirty="0" smtClean="0"/>
            </a:br>
            <a:r>
              <a:rPr lang="fa-IR" sz="2700" b="1" dirty="0" smtClean="0"/>
              <a:t>12-2-3)انسولین</a:t>
            </a:r>
            <a:r>
              <a:rPr lang="en-US" sz="2700" dirty="0" smtClean="0"/>
              <a:t/>
            </a:r>
            <a:br>
              <a:rPr lang="en-US" sz="2700" dirty="0" smtClean="0"/>
            </a:br>
            <a:r>
              <a:rPr lang="fa-IR" sz="2700" b="1" dirty="0" smtClean="0"/>
              <a:t>11-2-4)اولین دوز آنتی بیوتیک های وریدی</a:t>
            </a:r>
            <a:r>
              <a:rPr lang="en-US" sz="2700" dirty="0" smtClean="0"/>
              <a:t/>
            </a:r>
            <a:br>
              <a:rPr lang="en-US" sz="2700" dirty="0" smtClean="0"/>
            </a:br>
            <a:r>
              <a:rPr lang="fa-IR" sz="2700" b="1" dirty="0" smtClean="0"/>
              <a:t>11-2-5) ترکیبات تغذیه کامل وریدی </a:t>
            </a:r>
            <a:r>
              <a:rPr lang="en-US" sz="2700" dirty="0" smtClean="0"/>
              <a:t/>
            </a:r>
            <a:br>
              <a:rPr lang="en-US" sz="2700" dirty="0" smtClean="0"/>
            </a:br>
            <a:r>
              <a:rPr lang="fa-IR" sz="2700" b="1" dirty="0" smtClean="0"/>
              <a:t>11-2-6)سولفات منيزيم( مطابق توصیه سازمان جهانی بهداشت در خصوص راه حلهای نه گانه ایمنی بیمار)</a:t>
            </a:r>
            <a:r>
              <a:rPr lang="en-US" sz="2700" dirty="0" smtClean="0"/>
              <a:t/>
            </a:r>
            <a:br>
              <a:rPr lang="en-US" sz="2700" dirty="0" smtClean="0"/>
            </a:br>
            <a:r>
              <a:rPr lang="fa-IR" sz="2700" b="1" dirty="0" smtClean="0"/>
              <a:t>11-2-7)ميزوپرستول</a:t>
            </a:r>
            <a:r>
              <a:rPr lang="en-US" sz="2700" dirty="0" smtClean="0"/>
              <a:t/>
            </a:r>
            <a:br>
              <a:rPr lang="en-US" sz="2700" dirty="0" smtClean="0"/>
            </a:br>
            <a:r>
              <a:rPr lang="fa-IR" sz="2700" b="1" dirty="0" smtClean="0"/>
              <a:t>11-2-8)پروستاگلاندين </a:t>
            </a:r>
            <a:r>
              <a:rPr lang="en-US" sz="2700" b="1" dirty="0" smtClean="0"/>
              <a:t>F2</a:t>
            </a:r>
            <a:r>
              <a:rPr lang="fa-IR" sz="2700" b="1" dirty="0" smtClean="0"/>
              <a:t> آلفا</a:t>
            </a:r>
            <a:r>
              <a:rPr lang="en-US" sz="2700" dirty="0" smtClean="0"/>
              <a:t/>
            </a:r>
            <a:br>
              <a:rPr lang="en-US" sz="2700" dirty="0" smtClean="0"/>
            </a:br>
            <a:r>
              <a:rPr lang="fa-IR" sz="2700" b="1" dirty="0" smtClean="0"/>
              <a:t>11-2-9)خون و فرآورده های خونی</a:t>
            </a:r>
            <a:r>
              <a:rPr lang="en-US" sz="2700" dirty="0" smtClean="0"/>
              <a:t/>
            </a:r>
            <a:br>
              <a:rPr lang="en-US" sz="2700" dirty="0" smtClean="0"/>
            </a:br>
            <a:r>
              <a:rPr lang="fa-IR" sz="2700" b="1" dirty="0" smtClean="0"/>
              <a:t>11-2-10)كلرور پتاسيم( مطابق توصیه سازمان جهانی بهداشت در خصوص راه حلهای نه گانه ایمنی بیمار)</a:t>
            </a:r>
            <a:r>
              <a:rPr lang="en-US" sz="2700" dirty="0" smtClean="0"/>
              <a:t/>
            </a:r>
            <a:br>
              <a:rPr lang="en-US" sz="2700" dirty="0" smtClean="0"/>
            </a:br>
            <a:r>
              <a:rPr lang="fa-IR" sz="2700" dirty="0" smtClean="0"/>
              <a:t>11-2-11) </a:t>
            </a:r>
            <a:r>
              <a:rPr lang="fa-IR" sz="2700" b="1" dirty="0" smtClean="0"/>
              <a:t>دوزهای </a:t>
            </a:r>
            <a:r>
              <a:rPr lang="fa-IR" sz="2700" b="1" dirty="0" smtClean="0"/>
              <a:t>كودكان از ویال های چند دوزی</a:t>
            </a:r>
            <a:r>
              <a:rPr lang="en-US" sz="2700" dirty="0" smtClean="0"/>
              <a:t/>
            </a:r>
            <a:br>
              <a:rPr lang="en-US" sz="2700" dirty="0" smtClean="0"/>
            </a:br>
            <a:endParaRPr lang="fa-IR"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609600" y="0"/>
            <a:ext cx="8153400" cy="6904967"/>
          </a:xfrm>
          <a:prstGeom prst="rect">
            <a:avLst/>
          </a:prstGeom>
        </p:spPr>
        <p:txBody>
          <a:bodyPr wrap="square">
            <a:spAutoFit/>
          </a:bodyPr>
          <a:lstStyle/>
          <a:p>
            <a:pPr marL="457200" indent="-457200" algn="ctr" rtl="1">
              <a:lnSpc>
                <a:spcPct val="115000"/>
              </a:lnSpc>
              <a:spcAft>
                <a:spcPts val="1000"/>
              </a:spcAft>
              <a:buFont typeface="Wingdings" pitchFamily="2" charset="2"/>
              <a:buChar char="q"/>
            </a:pPr>
            <a:r>
              <a:rPr lang="fa-IR" sz="2400" b="1" dirty="0" smtClean="0">
                <a:ln w="18000">
                  <a:solidFill>
                    <a:schemeClr val="accent2">
                      <a:satMod val="140000"/>
                    </a:schemeClr>
                  </a:solidFill>
                  <a:prstDash val="solid"/>
                  <a:miter lim="800000"/>
                </a:ln>
                <a:effectLst>
                  <a:outerShdw blurRad="25500" dist="23000" dir="7020000" algn="tl">
                    <a:srgbClr val="000000">
                      <a:alpha val="50000"/>
                    </a:srgbClr>
                  </a:outerShdw>
                </a:effectLst>
                <a:ea typeface="Times New Roman"/>
                <a:cs typeface="B Titr" pitchFamily="2" charset="-78"/>
              </a:rPr>
              <a:t>مستندات </a:t>
            </a:r>
          </a:p>
          <a:p>
            <a:pPr marL="457200" indent="-457200" algn="justLow" rtl="1">
              <a:lnSpc>
                <a:spcPct val="115000"/>
              </a:lnSpc>
              <a:spcAft>
                <a:spcPts val="1000"/>
              </a:spcAft>
              <a:buFont typeface="+mj-lt"/>
              <a:buAutoNum type="arabicPeriod"/>
            </a:pPr>
            <a:r>
              <a:rPr lang="fa-IR" b="1" dirty="0" smtClean="0">
                <a:ea typeface="Times New Roman"/>
                <a:cs typeface="B Yagut"/>
              </a:rPr>
              <a:t>وجود خط مشي و روش هاي اجرايي به منظور اعلام اضطراري نتايج تست هاي پاراكلينيكی حیاتی)</a:t>
            </a:r>
          </a:p>
          <a:p>
            <a:pPr marL="457200" indent="-457200" algn="justLow" rtl="1">
              <a:lnSpc>
                <a:spcPct val="115000"/>
              </a:lnSpc>
              <a:spcAft>
                <a:spcPts val="1000"/>
              </a:spcAft>
              <a:buFont typeface="+mj-lt"/>
              <a:buAutoNum type="arabicPeriod"/>
            </a:pPr>
            <a:r>
              <a:rPr lang="fa-IR" b="1" dirty="0" smtClean="0">
                <a:ea typeface="Times New Roman"/>
                <a:cs typeface="B Yagut"/>
              </a:rPr>
              <a:t>وجود خط مشي و روش هاي اجرايي دستورات شفاهی و تلفنی</a:t>
            </a:r>
          </a:p>
          <a:p>
            <a:pPr marL="914400" lvl="1" indent="-457200" algn="justLow" rtl="1">
              <a:lnSpc>
                <a:spcPct val="115000"/>
              </a:lnSpc>
              <a:spcAft>
                <a:spcPts val="1000"/>
              </a:spcAft>
              <a:buFont typeface="Wingdings" pitchFamily="2" charset="2"/>
              <a:buChar char="§"/>
            </a:pPr>
            <a:r>
              <a:rPr lang="en-US" b="1" dirty="0" smtClean="0">
                <a:ea typeface="Times New Roman"/>
                <a:cs typeface="B Yagut"/>
              </a:rPr>
              <a:t> READ BACK</a:t>
            </a:r>
            <a:endParaRPr lang="fa-IR" b="1" dirty="0" smtClean="0">
              <a:ea typeface="Times New Roman"/>
              <a:cs typeface="B Yagut"/>
            </a:endParaRPr>
          </a:p>
          <a:p>
            <a:pPr marL="457200" indent="-457200" algn="justLow" rtl="1">
              <a:lnSpc>
                <a:spcPct val="115000"/>
              </a:lnSpc>
              <a:spcAft>
                <a:spcPts val="1000"/>
              </a:spcAft>
              <a:buFont typeface="+mj-lt"/>
              <a:buAutoNum type="arabicPeriod"/>
            </a:pPr>
            <a:r>
              <a:rPr lang="fa-IR" b="1" dirty="0" smtClean="0">
                <a:ea typeface="Times New Roman"/>
                <a:cs typeface="B Yagut"/>
              </a:rPr>
              <a:t>فهرست خطوط تلفن نصب شده در بالاي سر گزارش دهنده و تكنسين پاراكلينيك</a:t>
            </a:r>
          </a:p>
          <a:p>
            <a:pPr marL="457200" indent="-457200" algn="justLow" rtl="1">
              <a:lnSpc>
                <a:spcPct val="115000"/>
              </a:lnSpc>
              <a:spcAft>
                <a:spcPts val="1000"/>
              </a:spcAft>
              <a:buFont typeface="+mj-lt"/>
              <a:buAutoNum type="arabicPeriod"/>
            </a:pPr>
            <a:r>
              <a:rPr lang="fa-IR" b="1" dirty="0" smtClean="0">
                <a:ea typeface="Times New Roman"/>
                <a:cs typeface="B Yagut"/>
              </a:rPr>
              <a:t>فهرست مقادير بحراني با اجماع نظر متخصصين هر رشته و متخصص پاراكلينيك الصاق شده بر ديوارواحد هاي مختلف  آپاراكلينيك</a:t>
            </a:r>
          </a:p>
          <a:p>
            <a:pPr marL="457200" lvl="8" indent="-457200" algn="ctr" rtl="1">
              <a:lnSpc>
                <a:spcPct val="115000"/>
              </a:lnSpc>
              <a:spcAft>
                <a:spcPts val="1000"/>
              </a:spcAft>
              <a:buFont typeface="Wingdings" pitchFamily="2" charset="2"/>
              <a:buChar char="q"/>
            </a:pPr>
            <a:r>
              <a:rPr lang="fa-IR" sz="2400" b="1" dirty="0" smtClean="0">
                <a:ln w="18000">
                  <a:solidFill>
                    <a:schemeClr val="accent2">
                      <a:satMod val="140000"/>
                    </a:schemeClr>
                  </a:solidFill>
                  <a:prstDash val="solid"/>
                  <a:miter lim="800000"/>
                </a:ln>
                <a:effectLst>
                  <a:outerShdw blurRad="25500" dist="23000" dir="7020000" algn="tl">
                    <a:srgbClr val="000000">
                      <a:alpha val="50000"/>
                    </a:srgbClr>
                  </a:outerShdw>
                </a:effectLst>
                <a:ea typeface="Times New Roman"/>
                <a:cs typeface="B Titr" pitchFamily="2" charset="-78"/>
              </a:rPr>
              <a:t>امكانات</a:t>
            </a:r>
          </a:p>
          <a:p>
            <a:pPr marL="914400" lvl="1" indent="-457200" algn="r" rtl="1">
              <a:lnSpc>
                <a:spcPct val="115000"/>
              </a:lnSpc>
              <a:spcAft>
                <a:spcPts val="1000"/>
              </a:spcAft>
              <a:buFont typeface="Wingdings" pitchFamily="2" charset="2"/>
              <a:buChar char="§"/>
            </a:pPr>
            <a:r>
              <a:rPr lang="fa-IR" b="1" dirty="0" smtClean="0">
                <a:ea typeface="Times New Roman"/>
                <a:cs typeface="B Yagut"/>
              </a:rPr>
              <a:t>خطوط تلفن يكطرفه از آزمايشگاه و پارا كلينيك به بخش ها </a:t>
            </a:r>
          </a:p>
          <a:p>
            <a:pPr marL="457200" lvl="8" indent="-457200" algn="ctr" rtl="1">
              <a:lnSpc>
                <a:spcPct val="115000"/>
              </a:lnSpc>
              <a:spcAft>
                <a:spcPts val="1000"/>
              </a:spcAft>
              <a:buFont typeface="Wingdings" pitchFamily="2" charset="2"/>
              <a:buChar char="q"/>
            </a:pPr>
            <a:r>
              <a:rPr lang="fa-IR" sz="2400" b="1" dirty="0" smtClean="0">
                <a:ln w="18000">
                  <a:solidFill>
                    <a:schemeClr val="accent2">
                      <a:satMod val="140000"/>
                    </a:schemeClr>
                  </a:solidFill>
                  <a:prstDash val="solid"/>
                  <a:miter lim="800000"/>
                </a:ln>
                <a:effectLst>
                  <a:outerShdw blurRad="25500" dist="23000" dir="7020000" algn="tl">
                    <a:srgbClr val="000000">
                      <a:alpha val="50000"/>
                    </a:srgbClr>
                  </a:outerShdw>
                </a:effectLst>
                <a:ea typeface="Times New Roman"/>
                <a:cs typeface="B Titr" pitchFamily="2" charset="-78"/>
              </a:rPr>
              <a:t>مشاهده</a:t>
            </a:r>
          </a:p>
          <a:p>
            <a:pPr indent="-457200" algn="r" rtl="1">
              <a:lnSpc>
                <a:spcPct val="115000"/>
              </a:lnSpc>
              <a:spcAft>
                <a:spcPts val="1000"/>
              </a:spcAft>
              <a:buFont typeface="Wingdings" pitchFamily="2" charset="2"/>
              <a:buChar char="§"/>
            </a:pPr>
            <a:r>
              <a:rPr lang="fa-IR" b="1" dirty="0" smtClean="0">
                <a:ea typeface="Times New Roman"/>
                <a:cs typeface="B Yagut"/>
              </a:rPr>
              <a:t>تطابق موارد با خط مشي و روش هاي اجرايي</a:t>
            </a:r>
          </a:p>
          <a:p>
            <a:pPr marL="457200" lvl="8" indent="-457200" algn="ctr" rtl="1">
              <a:lnSpc>
                <a:spcPct val="115000"/>
              </a:lnSpc>
              <a:spcAft>
                <a:spcPts val="1000"/>
              </a:spcAft>
              <a:buFont typeface="Wingdings" pitchFamily="2" charset="2"/>
              <a:buChar char="q"/>
            </a:pPr>
            <a:r>
              <a:rPr lang="fa-IR" sz="2400" b="1" dirty="0" smtClean="0">
                <a:ln w="18000">
                  <a:solidFill>
                    <a:schemeClr val="accent2">
                      <a:satMod val="140000"/>
                    </a:schemeClr>
                  </a:solidFill>
                  <a:prstDash val="solid"/>
                  <a:miter lim="800000"/>
                </a:ln>
                <a:effectLst>
                  <a:outerShdw blurRad="25500" dist="23000" dir="7020000" algn="tl">
                    <a:srgbClr val="000000">
                      <a:alpha val="50000"/>
                    </a:srgbClr>
                  </a:outerShdw>
                </a:effectLst>
                <a:ea typeface="Times New Roman"/>
                <a:cs typeface="B Titr" pitchFamily="2" charset="-78"/>
              </a:rPr>
              <a:t>مصاحبه</a:t>
            </a:r>
          </a:p>
          <a:p>
            <a:pPr indent="-457200" algn="r" rtl="1">
              <a:lnSpc>
                <a:spcPct val="115000"/>
              </a:lnSpc>
              <a:spcAft>
                <a:spcPts val="1000"/>
              </a:spcAft>
              <a:buFont typeface="Wingdings" pitchFamily="2" charset="2"/>
              <a:buChar char="§"/>
            </a:pPr>
            <a:r>
              <a:rPr lang="fa-IR" sz="2000" b="1" dirty="0" smtClean="0">
                <a:ea typeface="Times New Roman"/>
                <a:cs typeface="B Yagut" pitchFamily="2" charset="-78"/>
              </a:rPr>
              <a:t>آگاهي كادر پاراكلينيك و بخش ها از روش اجرايي</a:t>
            </a:r>
          </a:p>
          <a:p>
            <a:pPr indent="-457200" algn="r" rtl="1">
              <a:lnSpc>
                <a:spcPct val="115000"/>
              </a:lnSpc>
              <a:spcAft>
                <a:spcPts val="1000"/>
              </a:spcAft>
              <a:buFont typeface="Wingdings" pitchFamily="2" charset="2"/>
              <a:buChar char="§"/>
            </a:pPr>
            <a:r>
              <a:rPr lang="fa-IR" sz="2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a typeface="Times New Roman"/>
                <a:cs typeface="B Yagut" pitchFamily="2" charset="-78"/>
              </a:rPr>
              <a:t>آگاهي پرسنل پرستاري  از </a:t>
            </a:r>
            <a:r>
              <a:rPr lang="en-US" sz="2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a typeface="Times New Roman"/>
                <a:cs typeface="B Yagut"/>
              </a:rPr>
              <a:t>READ BACK</a:t>
            </a:r>
            <a:endParaRPr lang="en-US" sz="2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a typeface="Times New Roman"/>
              <a:cs typeface="B Yagut"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57200"/>
            <a:ext cx="8077200" cy="3505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 y="381000"/>
            <a:ext cx="7772400" cy="4022640"/>
          </a:xfrm>
          <a:prstGeom prst="rect">
            <a:avLst/>
          </a:prstGeom>
        </p:spPr>
        <p:txBody>
          <a:bodyPr wrap="square">
            <a:spAutoFit/>
          </a:bodyPr>
          <a:lstStyle/>
          <a:p>
            <a:pPr algn="r" rtl="1">
              <a:lnSpc>
                <a:spcPct val="115000"/>
              </a:lnSpc>
              <a:spcAft>
                <a:spcPts val="1000"/>
              </a:spcAft>
            </a:pPr>
            <a:r>
              <a:rPr lang="fa-IR" sz="4400" dirty="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محلول های </a:t>
            </a:r>
            <a:r>
              <a:rPr lang="fa-IR" sz="4400" dirty="0" err="1">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الکترولیتی</a:t>
            </a:r>
            <a:r>
              <a:rPr lang="fa-IR" sz="4400" dirty="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 با غلظت بالا به </a:t>
            </a:r>
            <a:endParaRPr lang="fa-IR" sz="4400" dirty="0" smtClean="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endParaRPr>
          </a:p>
          <a:p>
            <a:pPr algn="r" rtl="1">
              <a:lnSpc>
                <a:spcPct val="115000"/>
              </a:lnSpc>
              <a:spcAft>
                <a:spcPts val="1000"/>
              </a:spcAft>
            </a:pPr>
            <a:r>
              <a:rPr lang="fa-IR" sz="4400" dirty="0" smtClean="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ویژه </a:t>
            </a:r>
            <a:r>
              <a:rPr lang="en-US" sz="4400" dirty="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KCL</a:t>
            </a:r>
            <a:r>
              <a:rPr lang="fa-IR" sz="4400" b="1" dirty="0" smtClean="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در </a:t>
            </a:r>
            <a:r>
              <a:rPr lang="fa-IR" sz="4400" b="1" dirty="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صورتی که </a:t>
            </a:r>
            <a:r>
              <a:rPr lang="fa-IR" sz="4400" b="1" dirty="0" smtClean="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به </a:t>
            </a:r>
            <a:r>
              <a:rPr lang="fa-IR" sz="4400" b="1" dirty="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طرز مناسب </a:t>
            </a:r>
            <a:endParaRPr lang="fa-IR" sz="4400" b="1" dirty="0" smtClean="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endParaRPr>
          </a:p>
          <a:p>
            <a:pPr algn="r" rtl="1">
              <a:lnSpc>
                <a:spcPct val="115000"/>
              </a:lnSpc>
              <a:spcAft>
                <a:spcPts val="1000"/>
              </a:spcAft>
            </a:pPr>
            <a:r>
              <a:rPr lang="fa-IR" sz="4400" b="1" dirty="0" smtClean="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آماده </a:t>
            </a:r>
            <a:r>
              <a:rPr lang="fa-IR" sz="4400" b="1" dirty="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rPr>
              <a:t>و تجویز نشوند، کشنده خواهند بود.</a:t>
            </a:r>
            <a:endParaRPr lang="en-US" sz="4400" dirty="0">
              <a:solidFill>
                <a:schemeClr val="tx1">
                  <a:lumMod val="75000"/>
                  <a:lumOff val="25000"/>
                </a:schemeClr>
              </a:solidFill>
              <a:latin typeface="Calibri" panose="020F0502020204030204" pitchFamily="34" charset="0"/>
              <a:ea typeface="Calibri" panose="020F0502020204030204" pitchFamily="34" charset="0"/>
              <a:cs typeface="B Titr" panose="00000700000000000000" pitchFamily="2" charset="-78"/>
            </a:endParaRPr>
          </a:p>
          <a:p>
            <a:r>
              <a:rPr lang="en-US" sz="2800" dirty="0" smtClean="0">
                <a:latin typeface="B Nazanin" panose="00000400000000000000" pitchFamily="2" charset="-78"/>
                <a:ea typeface="Calibri" panose="020F0502020204030204" pitchFamily="34" charset="0"/>
                <a:cs typeface="B Titr" panose="00000700000000000000" pitchFamily="2" charset="-78"/>
              </a:rPr>
              <a:t> </a:t>
            </a:r>
            <a:endParaRPr lang="en-US" sz="2800" dirty="0">
              <a:cs typeface="B Titr" panose="00000700000000000000" pitchFamily="2" charset="-78"/>
            </a:endParaRPr>
          </a:p>
        </p:txBody>
      </p:sp>
    </p:spTree>
    <p:extLst>
      <p:ext uri="{BB962C8B-B14F-4D97-AF65-F5344CB8AC3E}">
        <p14:creationId xmlns:p14="http://schemas.microsoft.com/office/powerpoint/2010/main" xmlns="" val="332516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8991600" cy="5715000"/>
          </a:xfrm>
          <a:prstGeom prst="rect">
            <a:avLst/>
          </a:prstGeom>
          <a:ln>
            <a:solidFill>
              <a:srgbClr val="C00000"/>
            </a:solidFill>
          </a:ln>
        </p:spPr>
        <p:txBody>
          <a:bodyPr wrap="square">
            <a:spAutoFit/>
          </a:bodyPr>
          <a:lstStyle/>
          <a:p>
            <a:pPr algn="ctr" rtl="1"/>
            <a:r>
              <a:rPr lang="fa-IR" sz="4400" dirty="0" smtClean="0">
                <a:solidFill>
                  <a:srgbClr val="C00000"/>
                </a:solidFill>
                <a:latin typeface="Calibri" panose="020F0502020204030204" pitchFamily="34" charset="0"/>
                <a:ea typeface="Calibri" panose="020F0502020204030204" pitchFamily="34" charset="0"/>
                <a:cs typeface="B Titr" panose="00000700000000000000" pitchFamily="2" charset="-78"/>
              </a:rPr>
              <a:t>راهکارها</a:t>
            </a:r>
          </a:p>
          <a:p>
            <a:pPr algn="r" rtl="1"/>
            <a:endParaRPr lang="fa-IR" sz="2800" dirty="0">
              <a:latin typeface="Calibri" panose="020F0502020204030204" pitchFamily="34" charset="0"/>
              <a:ea typeface="Calibri" panose="020F0502020204030204" pitchFamily="34" charset="0"/>
              <a:cs typeface="B Titr" panose="00000700000000000000" pitchFamily="2" charset="-78"/>
            </a:endParaRPr>
          </a:p>
          <a:p>
            <a:pPr marL="457200" indent="-457200" algn="r" rtl="1">
              <a:buClr>
                <a:srgbClr val="C00000"/>
              </a:buClr>
              <a:buFont typeface="Wingdings" panose="05000000000000000000" pitchFamily="2" charset="2"/>
              <a:buChar char="Ø"/>
            </a:pPr>
            <a:r>
              <a:rPr lang="fa-IR" sz="2800" dirty="0" smtClean="0">
                <a:latin typeface="Calibri" panose="020F0502020204030204" pitchFamily="34" charset="0"/>
                <a:ea typeface="Calibri" panose="020F0502020204030204" pitchFamily="34" charset="0"/>
                <a:cs typeface="B Titr" panose="00000700000000000000" pitchFamily="2" charset="-78"/>
              </a:rPr>
              <a:t>تأکید </a:t>
            </a:r>
            <a:r>
              <a:rPr lang="fa-IR" sz="2800" dirty="0">
                <a:latin typeface="Calibri" panose="020F0502020204030204" pitchFamily="34" charset="0"/>
                <a:ea typeface="Calibri" panose="020F0502020204030204" pitchFamily="34" charset="0"/>
                <a:cs typeface="B Titr" panose="00000700000000000000" pitchFamily="2" charset="-78"/>
              </a:rPr>
              <a:t>بر برداشتن محلول های </a:t>
            </a:r>
            <a:r>
              <a:rPr lang="fa-IR" sz="2800" dirty="0" err="1">
                <a:latin typeface="Calibri" panose="020F0502020204030204" pitchFamily="34" charset="0"/>
                <a:ea typeface="Calibri" panose="020F0502020204030204" pitchFamily="34" charset="0"/>
                <a:cs typeface="B Titr" panose="00000700000000000000" pitchFamily="2" charset="-78"/>
              </a:rPr>
              <a:t>الکترولیتی</a:t>
            </a:r>
            <a:r>
              <a:rPr lang="fa-IR" sz="2800" dirty="0">
                <a:latin typeface="Calibri" panose="020F0502020204030204" pitchFamily="34" charset="0"/>
                <a:ea typeface="Calibri" panose="020F0502020204030204" pitchFamily="34" charset="0"/>
                <a:cs typeface="B Titr" panose="00000700000000000000" pitchFamily="2" charset="-78"/>
              </a:rPr>
              <a:t> با غلظت بالا به ویژه </a:t>
            </a:r>
            <a:r>
              <a:rPr lang="en-US" sz="2800" dirty="0">
                <a:latin typeface="Calibri" panose="020F0502020204030204" pitchFamily="34" charset="0"/>
                <a:ea typeface="Calibri" panose="020F0502020204030204" pitchFamily="34" charset="0"/>
                <a:cs typeface="B Titr" panose="00000700000000000000" pitchFamily="2" charset="-78"/>
              </a:rPr>
              <a:t>KCL</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smtClean="0">
                <a:latin typeface="Calibri" panose="020F0502020204030204" pitchFamily="34" charset="0"/>
                <a:ea typeface="Calibri" panose="020F0502020204030204" pitchFamily="34" charset="0"/>
                <a:cs typeface="B Titr" panose="00000700000000000000" pitchFamily="2" charset="-78"/>
              </a:rPr>
              <a:t>از بخش</a:t>
            </a:r>
          </a:p>
          <a:p>
            <a:pPr marL="457200" indent="-457200" algn="r" rtl="1">
              <a:buClr>
                <a:srgbClr val="C00000"/>
              </a:buClr>
              <a:buFont typeface="Wingdings" panose="05000000000000000000" pitchFamily="2" charset="2"/>
              <a:buChar char="Ø"/>
            </a:pPr>
            <a:r>
              <a:rPr lang="fa-IR" sz="2800" dirty="0" smtClean="0">
                <a:latin typeface="Calibri" panose="020F0502020204030204" pitchFamily="34" charset="0"/>
                <a:ea typeface="Calibri" panose="020F0502020204030204" pitchFamily="34" charset="0"/>
                <a:cs typeface="B Titr" panose="00000700000000000000" pitchFamily="2" charset="-78"/>
              </a:rPr>
              <a:t>نگاهداری </a:t>
            </a:r>
            <a:r>
              <a:rPr lang="fa-IR" sz="2800" dirty="0" err="1" smtClean="0">
                <a:latin typeface="Calibri" panose="020F0502020204030204" pitchFamily="34" charset="0"/>
                <a:ea typeface="Calibri" panose="020F0502020204030204" pitchFamily="34" charset="0"/>
                <a:cs typeface="B Titr" panose="00000700000000000000" pitchFamily="2" charset="-78"/>
              </a:rPr>
              <a:t>ويال</a:t>
            </a:r>
            <a:r>
              <a:rPr lang="fa-IR" sz="2800" dirty="0" smtClean="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هاي</a:t>
            </a:r>
            <a:r>
              <a:rPr lang="fa-IR" sz="2800" dirty="0">
                <a:latin typeface="Calibri" panose="020F0502020204030204" pitchFamily="34" charset="0"/>
                <a:ea typeface="Calibri" panose="020F0502020204030204" pitchFamily="34" charset="0"/>
                <a:cs typeface="B Titr" panose="00000700000000000000" pitchFamily="2" charset="-78"/>
              </a:rPr>
              <a:t> با غلظت </a:t>
            </a:r>
            <a:r>
              <a:rPr lang="fa-IR" sz="2800" dirty="0" err="1">
                <a:latin typeface="Calibri" panose="020F0502020204030204" pitchFamily="34" charset="0"/>
                <a:ea typeface="Calibri" panose="020F0502020204030204" pitchFamily="34" charset="0"/>
                <a:cs typeface="B Titr" panose="00000700000000000000" pitchFamily="2" charset="-78"/>
              </a:rPr>
              <a:t>بالاي</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كلريد</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پتاسيم</a:t>
            </a:r>
            <a:r>
              <a:rPr lang="fa-IR" sz="2800" dirty="0">
                <a:latin typeface="Calibri" panose="020F0502020204030204" pitchFamily="34" charset="0"/>
                <a:ea typeface="Calibri" panose="020F0502020204030204" pitchFamily="34" charset="0"/>
                <a:cs typeface="B Titr" panose="00000700000000000000" pitchFamily="2" charset="-78"/>
              </a:rPr>
              <a:t> ، فسفات </a:t>
            </a:r>
            <a:r>
              <a:rPr lang="fa-IR" sz="2800" dirty="0" err="1">
                <a:latin typeface="Calibri" panose="020F0502020204030204" pitchFamily="34" charset="0"/>
                <a:ea typeface="Calibri" panose="020F0502020204030204" pitchFamily="34" charset="0"/>
                <a:cs typeface="B Titr" panose="00000700000000000000" pitchFamily="2" charset="-78"/>
              </a:rPr>
              <a:t>پتاسيم</a:t>
            </a:r>
            <a:r>
              <a:rPr lang="fa-IR" sz="2800" dirty="0">
                <a:latin typeface="Calibri" panose="020F0502020204030204" pitchFamily="34" charset="0"/>
                <a:ea typeface="Calibri" panose="020F0502020204030204" pitchFamily="34" charset="0"/>
                <a:cs typeface="B Titr" panose="00000700000000000000" pitchFamily="2" charset="-78"/>
              </a:rPr>
              <a:t> ، </a:t>
            </a:r>
            <a:endParaRPr lang="fa-IR" sz="2800" dirty="0" smtClean="0">
              <a:latin typeface="Calibri" panose="020F0502020204030204" pitchFamily="34" charset="0"/>
              <a:ea typeface="Calibri" panose="020F0502020204030204" pitchFamily="34" charset="0"/>
              <a:cs typeface="B Titr" panose="00000700000000000000" pitchFamily="2" charset="-78"/>
            </a:endParaRPr>
          </a:p>
          <a:p>
            <a:pPr marL="457200" indent="-457200" algn="r" rtl="1">
              <a:buClr>
                <a:srgbClr val="C00000"/>
              </a:buClr>
              <a:buFont typeface="Wingdings" panose="05000000000000000000" pitchFamily="2" charset="2"/>
              <a:buChar char="Ø"/>
            </a:pPr>
            <a:r>
              <a:rPr lang="fa-IR" sz="2800" dirty="0" err="1" smtClean="0">
                <a:latin typeface="Calibri" panose="020F0502020204030204" pitchFamily="34" charset="0"/>
                <a:ea typeface="Calibri" panose="020F0502020204030204" pitchFamily="34" charset="0"/>
                <a:cs typeface="B Titr" panose="00000700000000000000" pitchFamily="2" charset="-78"/>
              </a:rPr>
              <a:t>كلسيم</a:t>
            </a:r>
            <a:r>
              <a:rPr lang="fa-IR" sz="2800" dirty="0" smtClean="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گلوكونات</a:t>
            </a:r>
            <a:r>
              <a:rPr lang="fa-IR" sz="2800" dirty="0">
                <a:latin typeface="Calibri" panose="020F0502020204030204" pitchFamily="34" charset="0"/>
                <a:ea typeface="Calibri" panose="020F0502020204030204" pitchFamily="34" charset="0"/>
                <a:cs typeface="B Titr" panose="00000700000000000000" pitchFamily="2" charset="-78"/>
              </a:rPr>
              <a:t> و سولفات </a:t>
            </a:r>
            <a:r>
              <a:rPr lang="fa-IR" sz="2800" dirty="0" err="1">
                <a:latin typeface="Calibri" panose="020F0502020204030204" pitchFamily="34" charset="0"/>
                <a:ea typeface="Calibri" panose="020F0502020204030204" pitchFamily="34" charset="0"/>
                <a:cs typeface="B Titr" panose="00000700000000000000" pitchFamily="2" charset="-78"/>
              </a:rPr>
              <a:t>كلسيم</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smtClean="0">
                <a:latin typeface="Calibri" panose="020F0502020204030204" pitchFamily="34" charset="0"/>
                <a:ea typeface="Calibri" panose="020F0502020204030204" pitchFamily="34" charset="0"/>
                <a:cs typeface="B Titr" panose="00000700000000000000" pitchFamily="2" charset="-78"/>
              </a:rPr>
              <a:t>در </a:t>
            </a:r>
            <a:r>
              <a:rPr lang="fa-IR" sz="2800" dirty="0">
                <a:latin typeface="Calibri" panose="020F0502020204030204" pitchFamily="34" charset="0"/>
                <a:ea typeface="Calibri" panose="020F0502020204030204" pitchFamily="34" charset="0"/>
                <a:cs typeface="B Titr" panose="00000700000000000000" pitchFamily="2" charset="-78"/>
              </a:rPr>
              <a:t>داروخانه به </a:t>
            </a:r>
            <a:r>
              <a:rPr lang="fa-IR" sz="2800" dirty="0" smtClean="0">
                <a:latin typeface="Calibri" panose="020F0502020204030204" pitchFamily="34" charset="0"/>
                <a:ea typeface="Calibri" panose="020F0502020204030204" pitchFamily="34" charset="0"/>
                <a:cs typeface="B Titr" panose="00000700000000000000" pitchFamily="2" charset="-78"/>
              </a:rPr>
              <a:t>صورت </a:t>
            </a:r>
            <a:r>
              <a:rPr lang="fa-IR" sz="2800" dirty="0">
                <a:latin typeface="Calibri" panose="020F0502020204030204" pitchFamily="34" charset="0"/>
                <a:ea typeface="Calibri" panose="020F0502020204030204" pitchFamily="34" charset="0"/>
                <a:cs typeface="B Titr" panose="00000700000000000000" pitchFamily="2" charset="-78"/>
              </a:rPr>
              <a:t>مجزا از </a:t>
            </a:r>
            <a:r>
              <a:rPr lang="fa-IR" sz="2800" dirty="0" err="1">
                <a:latin typeface="Calibri" panose="020F0502020204030204" pitchFamily="34" charset="0"/>
                <a:ea typeface="Calibri" panose="020F0502020204030204" pitchFamily="34" charset="0"/>
                <a:cs typeface="B Titr" panose="00000700000000000000" pitchFamily="2" charset="-78"/>
              </a:rPr>
              <a:t>يكديگر</a:t>
            </a:r>
            <a:r>
              <a:rPr lang="fa-IR" sz="2800" dirty="0">
                <a:latin typeface="Calibri" panose="020F0502020204030204" pitchFamily="34" charset="0"/>
                <a:ea typeface="Calibri" panose="020F0502020204030204" pitchFamily="34" charset="0"/>
                <a:cs typeface="B Titr" panose="00000700000000000000" pitchFamily="2" charset="-78"/>
              </a:rPr>
              <a:t> </a:t>
            </a:r>
            <a:endParaRPr lang="fa-IR" sz="2800" dirty="0" smtClean="0">
              <a:latin typeface="Calibri" panose="020F0502020204030204" pitchFamily="34" charset="0"/>
              <a:ea typeface="Calibri" panose="020F0502020204030204" pitchFamily="34" charset="0"/>
              <a:cs typeface="B Titr" panose="00000700000000000000" pitchFamily="2" charset="-78"/>
            </a:endParaRPr>
          </a:p>
          <a:p>
            <a:pPr marL="457200" indent="-457200" algn="r" rtl="1">
              <a:buClr>
                <a:srgbClr val="C00000"/>
              </a:buClr>
              <a:buFont typeface="Wingdings" panose="05000000000000000000" pitchFamily="2" charset="2"/>
              <a:buChar char="Ø"/>
            </a:pPr>
            <a:r>
              <a:rPr lang="fa-IR" sz="2800" dirty="0" smtClean="0">
                <a:latin typeface="Calibri" panose="020F0502020204030204" pitchFamily="34" charset="0"/>
                <a:ea typeface="Calibri" panose="020F0502020204030204" pitchFamily="34" charset="0"/>
                <a:cs typeface="B Titr" panose="00000700000000000000" pitchFamily="2" charset="-78"/>
              </a:rPr>
              <a:t>محدودیت </a:t>
            </a:r>
            <a:r>
              <a:rPr lang="fa-IR" sz="2800" dirty="0" err="1" smtClean="0">
                <a:latin typeface="Calibri" panose="020F0502020204030204" pitchFamily="34" charset="0"/>
                <a:ea typeface="Calibri" panose="020F0502020204030204" pitchFamily="34" charset="0"/>
                <a:cs typeface="B Titr" panose="00000700000000000000" pitchFamily="2" charset="-78"/>
              </a:rPr>
              <a:t>دسترسي</a:t>
            </a:r>
            <a:r>
              <a:rPr lang="fa-IR" sz="2800" dirty="0" smtClean="0">
                <a:latin typeface="Calibri" panose="020F0502020204030204" pitchFamily="34" charset="0"/>
                <a:ea typeface="Calibri" panose="020F0502020204030204" pitchFamily="34" charset="0"/>
                <a:cs typeface="B Titr" panose="00000700000000000000" pitchFamily="2" charset="-78"/>
              </a:rPr>
              <a:t> </a:t>
            </a:r>
            <a:r>
              <a:rPr lang="fa-IR" sz="2800" dirty="0">
                <a:latin typeface="Calibri" panose="020F0502020204030204" pitchFamily="34" charset="0"/>
                <a:ea typeface="Calibri" panose="020F0502020204030204" pitchFamily="34" charset="0"/>
                <a:cs typeface="B Titr" panose="00000700000000000000" pitchFamily="2" charset="-78"/>
              </a:rPr>
              <a:t>به محلول </a:t>
            </a:r>
            <a:r>
              <a:rPr lang="fa-IR" sz="2800" dirty="0" err="1">
                <a:latin typeface="Calibri" panose="020F0502020204030204" pitchFamily="34" charset="0"/>
                <a:ea typeface="Calibri" panose="020F0502020204030204" pitchFamily="34" charset="0"/>
                <a:cs typeface="B Titr" panose="00000700000000000000" pitchFamily="2" charset="-78"/>
              </a:rPr>
              <a:t>هاي</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كلريد</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سديم</a:t>
            </a:r>
            <a:r>
              <a:rPr lang="fa-IR" sz="2800" dirty="0">
                <a:latin typeface="Calibri" panose="020F0502020204030204" pitchFamily="34" charset="0"/>
                <a:ea typeface="Calibri" panose="020F0502020204030204" pitchFamily="34" charset="0"/>
                <a:cs typeface="B Titr" panose="00000700000000000000" pitchFamily="2" charset="-78"/>
              </a:rPr>
              <a:t> با غلظت </a:t>
            </a:r>
            <a:r>
              <a:rPr lang="fa-IR" sz="2800" dirty="0" err="1">
                <a:latin typeface="Calibri" panose="020F0502020204030204" pitchFamily="34" charset="0"/>
                <a:ea typeface="Calibri" panose="020F0502020204030204" pitchFamily="34" charset="0"/>
                <a:cs typeface="B Titr" panose="00000700000000000000" pitchFamily="2" charset="-78"/>
              </a:rPr>
              <a:t>بيش</a:t>
            </a:r>
            <a:r>
              <a:rPr lang="fa-IR" sz="2800" dirty="0">
                <a:latin typeface="Calibri" panose="020F0502020204030204" pitchFamily="34" charset="0"/>
                <a:ea typeface="Calibri" panose="020F0502020204030204" pitchFamily="34" charset="0"/>
                <a:cs typeface="B Titr" panose="00000700000000000000" pitchFamily="2" charset="-78"/>
              </a:rPr>
              <a:t> از </a:t>
            </a:r>
            <a:r>
              <a:rPr lang="en-US" sz="2800" dirty="0" smtClean="0">
                <a:latin typeface="Calibri" panose="020F0502020204030204" pitchFamily="34" charset="0"/>
                <a:ea typeface="Calibri" panose="020F0502020204030204" pitchFamily="34" charset="0"/>
                <a:cs typeface="B Titr" panose="00000700000000000000" pitchFamily="2" charset="-78"/>
              </a:rPr>
              <a:t>0.9 </a:t>
            </a:r>
            <a:r>
              <a:rPr lang="fa-IR" sz="2800" dirty="0" smtClean="0">
                <a:latin typeface="Calibri" panose="020F0502020204030204" pitchFamily="34" charset="0"/>
                <a:ea typeface="Calibri" panose="020F0502020204030204" pitchFamily="34" charset="0"/>
                <a:cs typeface="B Titr" panose="00000700000000000000" pitchFamily="2" charset="-78"/>
              </a:rPr>
              <a:t>درصد </a:t>
            </a:r>
            <a:endParaRPr lang="en-US" sz="2800" dirty="0" smtClean="0">
              <a:latin typeface="Calibri" panose="020F0502020204030204" pitchFamily="34" charset="0"/>
              <a:ea typeface="Calibri" panose="020F0502020204030204" pitchFamily="34" charset="0"/>
              <a:cs typeface="B Titr" panose="00000700000000000000" pitchFamily="2" charset="-78"/>
            </a:endParaRPr>
          </a:p>
          <a:p>
            <a:pPr marL="457200" indent="-457200" algn="r" rtl="1">
              <a:buClr>
                <a:srgbClr val="C00000"/>
              </a:buClr>
              <a:buFont typeface="Wingdings" panose="05000000000000000000" pitchFamily="2" charset="2"/>
              <a:buChar char="Ø"/>
            </a:pPr>
            <a:r>
              <a:rPr lang="fa-IR" sz="2800" dirty="0">
                <a:latin typeface="Calibri" panose="020F0502020204030204" pitchFamily="34" charset="0"/>
                <a:ea typeface="Calibri" panose="020F0502020204030204" pitchFamily="34" charset="0"/>
                <a:cs typeface="B Titr" panose="00000700000000000000" pitchFamily="2" charset="-78"/>
              </a:rPr>
              <a:t>نسخه </a:t>
            </a:r>
            <a:r>
              <a:rPr lang="fa-IR" sz="2800" dirty="0" err="1">
                <a:latin typeface="Calibri" panose="020F0502020204030204" pitchFamily="34" charset="0"/>
                <a:ea typeface="Calibri" panose="020F0502020204030204" pitchFamily="34" charset="0"/>
                <a:cs typeface="B Titr" panose="00000700000000000000" pitchFamily="2" charset="-78"/>
              </a:rPr>
              <a:t>نویسی</a:t>
            </a:r>
            <a:r>
              <a:rPr lang="fa-IR" sz="2800" dirty="0">
                <a:latin typeface="Calibri" panose="020F0502020204030204" pitchFamily="34" charset="0"/>
                <a:ea typeface="Calibri" panose="020F0502020204030204" pitchFamily="34" charset="0"/>
                <a:cs typeface="B Titr" panose="00000700000000000000" pitchFamily="2" charset="-78"/>
              </a:rPr>
              <a:t>  محلول های </a:t>
            </a:r>
            <a:r>
              <a:rPr lang="fa-IR" sz="2800" dirty="0" err="1">
                <a:latin typeface="Calibri" panose="020F0502020204030204" pitchFamily="34" charset="0"/>
                <a:ea typeface="Calibri" panose="020F0502020204030204" pitchFamily="34" charset="0"/>
                <a:cs typeface="B Titr" panose="00000700000000000000" pitchFamily="2" charset="-78"/>
              </a:rPr>
              <a:t>الکترولیتی</a:t>
            </a:r>
            <a:r>
              <a:rPr lang="fa-IR" sz="2800" dirty="0">
                <a:latin typeface="Calibri" panose="020F0502020204030204" pitchFamily="34" charset="0"/>
                <a:ea typeface="Calibri" panose="020F0502020204030204" pitchFamily="34" charset="0"/>
                <a:cs typeface="B Titr" panose="00000700000000000000" pitchFamily="2" charset="-78"/>
              </a:rPr>
              <a:t> با غلظت بالا بایستی </a:t>
            </a:r>
            <a:r>
              <a:rPr lang="fa-IR" sz="2800" dirty="0" err="1">
                <a:latin typeface="Calibri" panose="020F0502020204030204" pitchFamily="34" charset="0"/>
                <a:ea typeface="Calibri" panose="020F0502020204030204" pitchFamily="34" charset="0"/>
                <a:cs typeface="B Titr" panose="00000700000000000000" pitchFamily="2" charset="-78"/>
              </a:rPr>
              <a:t>خوانا</a:t>
            </a:r>
            <a:r>
              <a:rPr lang="fa-IR" sz="2800" dirty="0">
                <a:latin typeface="Calibri" panose="020F0502020204030204" pitchFamily="34" charset="0"/>
                <a:ea typeface="Calibri" panose="020F0502020204030204" pitchFamily="34" charset="0"/>
                <a:cs typeface="B Titr" panose="00000700000000000000" pitchFamily="2" charset="-78"/>
              </a:rPr>
              <a:t> باشد در هنگام نسخه </a:t>
            </a:r>
            <a:r>
              <a:rPr lang="fa-IR" sz="2800" dirty="0" err="1">
                <a:latin typeface="Calibri" panose="020F0502020204030204" pitchFamily="34" charset="0"/>
                <a:ea typeface="Calibri" panose="020F0502020204030204" pitchFamily="34" charset="0"/>
                <a:cs typeface="B Titr" panose="00000700000000000000" pitchFamily="2" charset="-78"/>
              </a:rPr>
              <a:t>نویسی</a:t>
            </a:r>
            <a:r>
              <a:rPr lang="fa-IR" sz="2800" dirty="0">
                <a:latin typeface="Calibri" panose="020F0502020204030204" pitchFamily="34" charset="0"/>
                <a:ea typeface="Calibri" panose="020F0502020204030204" pitchFamily="34" charset="0"/>
                <a:cs typeface="B Titr" panose="00000700000000000000" pitchFamily="2" charset="-78"/>
              </a:rPr>
              <a:t> نام دارو و میزان سرعت </a:t>
            </a:r>
            <a:r>
              <a:rPr lang="fa-IR" sz="2800" dirty="0" err="1">
                <a:latin typeface="Calibri" panose="020F0502020204030204" pitchFamily="34" charset="0"/>
                <a:ea typeface="Calibri" panose="020F0502020204030204" pitchFamily="34" charset="0"/>
                <a:cs typeface="B Titr" panose="00000700000000000000" pitchFamily="2" charset="-78"/>
              </a:rPr>
              <a:t>انفوزیون</a:t>
            </a:r>
            <a:r>
              <a:rPr lang="fa-IR" sz="2800" dirty="0">
                <a:latin typeface="Calibri" panose="020F0502020204030204" pitchFamily="34" charset="0"/>
                <a:ea typeface="Calibri" panose="020F0502020204030204" pitchFamily="34" charset="0"/>
                <a:cs typeface="B Titr" panose="00000700000000000000" pitchFamily="2" charset="-78"/>
              </a:rPr>
              <a:t> بایستی با  استفاده از حروف درشت باشد.</a:t>
            </a:r>
            <a:endParaRPr lang="en-US" sz="2800" dirty="0">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xmlns="" val="205471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458200" cy="5447645"/>
          </a:xfrm>
          <a:prstGeom prst="rect">
            <a:avLst/>
          </a:prstGeom>
          <a:ln>
            <a:solidFill>
              <a:schemeClr val="accent2">
                <a:lumMod val="50000"/>
              </a:schemeClr>
            </a:solidFill>
          </a:ln>
        </p:spPr>
        <p:txBody>
          <a:bodyPr wrap="square">
            <a:spAutoFit/>
          </a:bodyPr>
          <a:lstStyle/>
          <a:p>
            <a:pPr algn="ctr" rtl="1"/>
            <a:r>
              <a:rPr lang="fa-IR" sz="4000" dirty="0" smtClean="0">
                <a:solidFill>
                  <a:srgbClr val="C00000"/>
                </a:solidFill>
                <a:latin typeface="Calibri" panose="020F0502020204030204" pitchFamily="34" charset="0"/>
                <a:ea typeface="Calibri" panose="020F0502020204030204" pitchFamily="34" charset="0"/>
                <a:cs typeface="B Titr" panose="00000700000000000000" pitchFamily="2" charset="-78"/>
              </a:rPr>
              <a:t>کنترل مستقل دو گانه </a:t>
            </a:r>
          </a:p>
          <a:p>
            <a:pPr algn="ctr" rtl="1"/>
            <a:endParaRPr lang="fa-IR" sz="2800" dirty="0">
              <a:latin typeface="Calibri" panose="020F0502020204030204" pitchFamily="34" charset="0"/>
              <a:ea typeface="Calibri" panose="020F0502020204030204" pitchFamily="34" charset="0"/>
              <a:cs typeface="B Titr" panose="00000700000000000000" pitchFamily="2" charset="-78"/>
            </a:endParaRPr>
          </a:p>
          <a:p>
            <a:pPr algn="r" rtl="1"/>
            <a:r>
              <a:rPr lang="fa-IR" sz="2800" dirty="0" smtClean="0">
                <a:latin typeface="Calibri" panose="020F0502020204030204" pitchFamily="34" charset="0"/>
                <a:ea typeface="Calibri" panose="020F0502020204030204" pitchFamily="34" charset="0"/>
                <a:cs typeface="B Titr" panose="00000700000000000000" pitchFamily="2" charset="-78"/>
              </a:rPr>
              <a:t>به </a:t>
            </a:r>
            <a:r>
              <a:rPr lang="fa-IR" sz="2800" dirty="0">
                <a:latin typeface="Calibri" panose="020F0502020204030204" pitchFamily="34" charset="0"/>
                <a:ea typeface="Calibri" panose="020F0502020204030204" pitchFamily="34" charset="0"/>
                <a:cs typeface="B Titr" panose="00000700000000000000" pitchFamily="2" charset="-78"/>
              </a:rPr>
              <a:t>منظور </a:t>
            </a:r>
            <a:r>
              <a:rPr lang="fa-IR" sz="2800" dirty="0" err="1">
                <a:latin typeface="Calibri" panose="020F0502020204030204" pitchFamily="34" charset="0"/>
                <a:ea typeface="Calibri" panose="020F0502020204030204" pitchFamily="34" charset="0"/>
                <a:cs typeface="B Titr" panose="00000700000000000000" pitchFamily="2" charset="-78"/>
              </a:rPr>
              <a:t>پيش</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گيري</a:t>
            </a:r>
            <a:r>
              <a:rPr lang="fa-IR" sz="2800" dirty="0">
                <a:latin typeface="Calibri" panose="020F0502020204030204" pitchFamily="34" charset="0"/>
                <a:ea typeface="Calibri" panose="020F0502020204030204" pitchFamily="34" charset="0"/>
                <a:cs typeface="B Titr" panose="00000700000000000000" pitchFamily="2" charset="-78"/>
              </a:rPr>
              <a:t> از وقایع دیده </a:t>
            </a:r>
            <a:r>
              <a:rPr lang="fa-IR" sz="2800" dirty="0" err="1">
                <a:latin typeface="Calibri" panose="020F0502020204030204" pitchFamily="34" charset="0"/>
                <a:ea typeface="Calibri" panose="020F0502020204030204" pitchFamily="34" charset="0"/>
                <a:cs typeface="B Titr" panose="00000700000000000000" pitchFamily="2" charset="-78"/>
              </a:rPr>
              <a:t>وری</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الزامي</a:t>
            </a:r>
            <a:r>
              <a:rPr lang="fa-IR" sz="2800" dirty="0">
                <a:latin typeface="Calibri" panose="020F0502020204030204" pitchFamily="34" charset="0"/>
                <a:ea typeface="Calibri" panose="020F0502020204030204" pitchFamily="34" charset="0"/>
                <a:cs typeface="B Titr" panose="00000700000000000000" pitchFamily="2" charset="-78"/>
              </a:rPr>
              <a:t> است مراحل نسخه </a:t>
            </a:r>
            <a:r>
              <a:rPr lang="fa-IR" sz="2800" dirty="0" err="1">
                <a:latin typeface="Calibri" panose="020F0502020204030204" pitchFamily="34" charset="0"/>
                <a:ea typeface="Calibri" panose="020F0502020204030204" pitchFamily="34" charset="0"/>
                <a:cs typeface="B Titr" panose="00000700000000000000" pitchFamily="2" charset="-78"/>
              </a:rPr>
              <a:t>پيچي</a:t>
            </a:r>
            <a:r>
              <a:rPr lang="fa-IR" sz="2800" dirty="0">
                <a:latin typeface="Calibri" panose="020F0502020204030204" pitchFamily="34" charset="0"/>
                <a:ea typeface="Calibri" panose="020F0502020204030204" pitchFamily="34" charset="0"/>
                <a:cs typeface="B Titr" panose="00000700000000000000" pitchFamily="2" charset="-78"/>
              </a:rPr>
              <a:t>، آماده </a:t>
            </a:r>
            <a:r>
              <a:rPr lang="fa-IR" sz="2800" dirty="0" err="1">
                <a:latin typeface="Calibri" panose="020F0502020204030204" pitchFamily="34" charset="0"/>
                <a:ea typeface="Calibri" panose="020F0502020204030204" pitchFamily="34" charset="0"/>
                <a:cs typeface="B Titr" panose="00000700000000000000" pitchFamily="2" charset="-78"/>
              </a:rPr>
              <a:t>سازي</a:t>
            </a:r>
            <a:r>
              <a:rPr lang="fa-IR" sz="2800" dirty="0">
                <a:latin typeface="Calibri" panose="020F0502020204030204" pitchFamily="34" charset="0"/>
                <a:ea typeface="Calibri" panose="020F0502020204030204" pitchFamily="34" charset="0"/>
                <a:cs typeface="B Titr" panose="00000700000000000000" pitchFamily="2" charset="-78"/>
              </a:rPr>
              <a:t>  و تجویز محلول های </a:t>
            </a:r>
            <a:r>
              <a:rPr lang="fa-IR" sz="2800" dirty="0" err="1">
                <a:latin typeface="Calibri" panose="020F0502020204030204" pitchFamily="34" charset="0"/>
                <a:ea typeface="Calibri" panose="020F0502020204030204" pitchFamily="34" charset="0"/>
                <a:cs typeface="B Titr" panose="00000700000000000000" pitchFamily="2" charset="-78"/>
              </a:rPr>
              <a:t>الکترولیتی</a:t>
            </a:r>
            <a:r>
              <a:rPr lang="fa-IR" sz="2800" dirty="0">
                <a:latin typeface="Calibri" panose="020F0502020204030204" pitchFamily="34" charset="0"/>
                <a:ea typeface="Calibri" panose="020F0502020204030204" pitchFamily="34" charset="0"/>
                <a:cs typeface="B Titr" panose="00000700000000000000" pitchFamily="2" charset="-78"/>
              </a:rPr>
              <a:t> با غلظت بالا مشتمل بر </a:t>
            </a:r>
            <a:r>
              <a:rPr lang="fa-IR" sz="2800" dirty="0" err="1">
                <a:solidFill>
                  <a:srgbClr val="FF3300"/>
                </a:solidFill>
                <a:latin typeface="Calibri" panose="020F0502020204030204" pitchFamily="34" charset="0"/>
                <a:ea typeface="Calibri" panose="020F0502020204030204" pitchFamily="34" charset="0"/>
                <a:cs typeface="B Titr" panose="00000700000000000000" pitchFamily="2" charset="-78"/>
              </a:rPr>
              <a:t>سالين</a:t>
            </a:r>
            <a:r>
              <a:rPr lang="fa-IR" sz="2800" dirty="0">
                <a:solidFill>
                  <a:srgbClr val="FF3300"/>
                </a:solidFill>
                <a:latin typeface="Calibri" panose="020F0502020204030204" pitchFamily="34" charset="0"/>
                <a:ea typeface="Calibri" panose="020F0502020204030204" pitchFamily="34" charset="0"/>
                <a:cs typeface="B Titr" panose="00000700000000000000" pitchFamily="2" charset="-78"/>
              </a:rPr>
              <a:t> </a:t>
            </a:r>
            <a:r>
              <a:rPr lang="fa-IR" sz="2800" dirty="0" err="1">
                <a:solidFill>
                  <a:srgbClr val="FF3300"/>
                </a:solidFill>
                <a:latin typeface="Calibri" panose="020F0502020204030204" pitchFamily="34" charset="0"/>
                <a:ea typeface="Calibri" panose="020F0502020204030204" pitchFamily="34" charset="0"/>
                <a:cs typeface="B Titr" panose="00000700000000000000" pitchFamily="2" charset="-78"/>
              </a:rPr>
              <a:t>هيپرتونيك</a:t>
            </a:r>
            <a:r>
              <a:rPr lang="fa-IR" sz="2800" dirty="0">
                <a:solidFill>
                  <a:srgbClr val="FF3300"/>
                </a:solidFill>
                <a:latin typeface="Calibri" panose="020F0502020204030204" pitchFamily="34" charset="0"/>
                <a:ea typeface="Calibri" panose="020F0502020204030204" pitchFamily="34" charset="0"/>
                <a:cs typeface="B Titr" panose="00000700000000000000" pitchFamily="2" charset="-78"/>
              </a:rPr>
              <a:t> (3%و5%)</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a:solidFill>
                  <a:srgbClr val="0070C0"/>
                </a:solidFill>
                <a:latin typeface="Calibri" panose="020F0502020204030204" pitchFamily="34" charset="0"/>
                <a:ea typeface="Calibri" panose="020F0502020204030204" pitchFamily="34" charset="0"/>
                <a:cs typeface="B Titr" panose="00000700000000000000" pitchFamily="2" charset="-78"/>
              </a:rPr>
              <a:t>فسفات </a:t>
            </a:r>
            <a:r>
              <a:rPr lang="fa-IR" sz="2800" dirty="0" err="1">
                <a:solidFill>
                  <a:srgbClr val="0070C0"/>
                </a:solidFill>
                <a:latin typeface="Calibri" panose="020F0502020204030204" pitchFamily="34" charset="0"/>
                <a:ea typeface="Calibri" panose="020F0502020204030204" pitchFamily="34" charset="0"/>
                <a:cs typeface="B Titr" panose="00000700000000000000" pitchFamily="2" charset="-78"/>
              </a:rPr>
              <a:t>پتاسيم</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a:solidFill>
                  <a:srgbClr val="00B050"/>
                </a:solidFill>
                <a:latin typeface="Calibri" panose="020F0502020204030204" pitchFamily="34" charset="0"/>
                <a:ea typeface="Calibri" panose="020F0502020204030204" pitchFamily="34" charset="0"/>
                <a:cs typeface="B Titr" panose="00000700000000000000" pitchFamily="2" charset="-78"/>
              </a:rPr>
              <a:t>سولفات </a:t>
            </a:r>
            <a:r>
              <a:rPr lang="fa-IR" sz="2800" dirty="0" err="1">
                <a:solidFill>
                  <a:srgbClr val="00B050"/>
                </a:solidFill>
                <a:latin typeface="Calibri" panose="020F0502020204030204" pitchFamily="34" charset="0"/>
                <a:ea typeface="Calibri" panose="020F0502020204030204" pitchFamily="34" charset="0"/>
                <a:cs typeface="B Titr" panose="00000700000000000000" pitchFamily="2" charset="-78"/>
              </a:rPr>
              <a:t>منيزيوم</a:t>
            </a:r>
            <a:r>
              <a:rPr lang="fa-IR" sz="2800" dirty="0">
                <a:latin typeface="Calibri" panose="020F0502020204030204" pitchFamily="34" charset="0"/>
                <a:ea typeface="Calibri" panose="020F0502020204030204" pitchFamily="34" charset="0"/>
                <a:cs typeface="B Titr" panose="00000700000000000000" pitchFamily="2" charset="-78"/>
              </a:rPr>
              <a:t> و </a:t>
            </a:r>
            <a:r>
              <a:rPr lang="fa-IR" sz="2800" dirty="0" err="1">
                <a:solidFill>
                  <a:srgbClr val="00B0F0"/>
                </a:solidFill>
                <a:latin typeface="Calibri" panose="020F0502020204030204" pitchFamily="34" charset="0"/>
                <a:ea typeface="Calibri" panose="020F0502020204030204" pitchFamily="34" charset="0"/>
                <a:cs typeface="B Titr" panose="00000700000000000000" pitchFamily="2" charset="-78"/>
              </a:rPr>
              <a:t>كلريد</a:t>
            </a:r>
            <a:r>
              <a:rPr lang="fa-IR" sz="2800" dirty="0">
                <a:solidFill>
                  <a:srgbClr val="00B0F0"/>
                </a:solidFill>
                <a:latin typeface="Calibri" panose="020F0502020204030204" pitchFamily="34" charset="0"/>
                <a:ea typeface="Calibri" panose="020F0502020204030204" pitchFamily="34" charset="0"/>
                <a:cs typeface="B Titr" panose="00000700000000000000" pitchFamily="2" charset="-78"/>
              </a:rPr>
              <a:t> </a:t>
            </a:r>
            <a:r>
              <a:rPr lang="fa-IR" sz="2800" dirty="0" err="1">
                <a:solidFill>
                  <a:srgbClr val="00B0F0"/>
                </a:solidFill>
                <a:latin typeface="Calibri" panose="020F0502020204030204" pitchFamily="34" charset="0"/>
                <a:ea typeface="Calibri" panose="020F0502020204030204" pitchFamily="34" charset="0"/>
                <a:cs typeface="B Titr" panose="00000700000000000000" pitchFamily="2" charset="-78"/>
              </a:rPr>
              <a:t>كلسيم</a:t>
            </a:r>
            <a:r>
              <a:rPr lang="fa-IR" sz="2800" dirty="0">
                <a:solidFill>
                  <a:srgbClr val="00B0F0"/>
                </a:solidFill>
                <a:latin typeface="Calibri" panose="020F0502020204030204" pitchFamily="34" charset="0"/>
                <a:ea typeface="Calibri" panose="020F0502020204030204" pitchFamily="34" charset="0"/>
                <a:cs typeface="B Titr" panose="00000700000000000000" pitchFamily="2" charset="-78"/>
              </a:rPr>
              <a:t>  </a:t>
            </a:r>
            <a:r>
              <a:rPr lang="fa-IR" sz="2800" dirty="0">
                <a:latin typeface="Calibri" panose="020F0502020204030204" pitchFamily="34" charset="0"/>
                <a:ea typeface="Calibri" panose="020F0502020204030204" pitchFamily="34" charset="0"/>
                <a:cs typeface="B Titr" panose="00000700000000000000" pitchFamily="2" charset="-78"/>
              </a:rPr>
              <a:t>با استفاده از چک لیست توسط دو نفر از </a:t>
            </a:r>
            <a:r>
              <a:rPr lang="fa-IR" sz="2800" dirty="0" err="1">
                <a:latin typeface="Calibri" panose="020F0502020204030204" pitchFamily="34" charset="0"/>
                <a:ea typeface="Calibri" panose="020F0502020204030204" pitchFamily="34" charset="0"/>
                <a:cs typeface="B Titr" panose="00000700000000000000" pitchFamily="2" charset="-78"/>
              </a:rPr>
              <a:t>كادر</a:t>
            </a:r>
            <a:r>
              <a:rPr lang="fa-IR" sz="2800" dirty="0">
                <a:latin typeface="Calibri" panose="020F0502020204030204" pitchFamily="34" charset="0"/>
                <a:ea typeface="Calibri" panose="020F0502020204030204" pitchFamily="34" charset="0"/>
                <a:cs typeface="B Titr" panose="00000700000000000000" pitchFamily="2" charset="-78"/>
              </a:rPr>
              <a:t> حرفه </a:t>
            </a:r>
            <a:r>
              <a:rPr lang="fa-IR" sz="2800" dirty="0" err="1">
                <a:latin typeface="Calibri" panose="020F0502020204030204" pitchFamily="34" charset="0"/>
                <a:ea typeface="Calibri" panose="020F0502020204030204" pitchFamily="34" charset="0"/>
                <a:cs typeface="B Titr" panose="00000700000000000000" pitchFamily="2" charset="-78"/>
              </a:rPr>
              <a:t>اي</a:t>
            </a:r>
            <a:r>
              <a:rPr lang="fa-IR" sz="2800" dirty="0">
                <a:latin typeface="Calibri" panose="020F0502020204030204" pitchFamily="34" charset="0"/>
                <a:ea typeface="Calibri" panose="020F0502020204030204" pitchFamily="34" charset="0"/>
                <a:cs typeface="B Titr" panose="00000700000000000000" pitchFamily="2" charset="-78"/>
              </a:rPr>
              <a:t> واجد </a:t>
            </a:r>
            <a:r>
              <a:rPr lang="fa-IR" sz="2800" dirty="0" err="1">
                <a:latin typeface="Calibri" panose="020F0502020204030204" pitchFamily="34" charset="0"/>
                <a:ea typeface="Calibri" panose="020F0502020204030204" pitchFamily="34" charset="0"/>
                <a:cs typeface="B Titr" panose="00000700000000000000" pitchFamily="2" charset="-78"/>
              </a:rPr>
              <a:t>صلاحيت</a:t>
            </a:r>
            <a:r>
              <a:rPr lang="fa-IR" sz="2800" dirty="0">
                <a:latin typeface="Calibri" panose="020F0502020204030204" pitchFamily="34" charset="0"/>
                <a:ea typeface="Calibri" panose="020F0502020204030204" pitchFamily="34" charset="0"/>
                <a:cs typeface="B Titr" panose="00000700000000000000" pitchFamily="2" charset="-78"/>
              </a:rPr>
              <a:t> به صورت مستقل از </a:t>
            </a:r>
            <a:r>
              <a:rPr lang="fa-IR" sz="2800" dirty="0" err="1">
                <a:latin typeface="Calibri" panose="020F0502020204030204" pitchFamily="34" charset="0"/>
                <a:ea typeface="Calibri" panose="020F0502020204030204" pitchFamily="34" charset="0"/>
                <a:cs typeface="B Titr" panose="00000700000000000000" pitchFamily="2" charset="-78"/>
              </a:rPr>
              <a:t>يكديگر</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كنترل</a:t>
            </a:r>
            <a:r>
              <a:rPr lang="fa-IR" sz="2800" dirty="0">
                <a:latin typeface="Calibri" panose="020F0502020204030204" pitchFamily="34" charset="0"/>
                <a:ea typeface="Calibri" panose="020F0502020204030204" pitchFamily="34" charset="0"/>
                <a:cs typeface="B Titr" panose="00000700000000000000" pitchFamily="2" charset="-78"/>
              </a:rPr>
              <a:t> شود </a:t>
            </a:r>
            <a:r>
              <a:rPr lang="fa-IR" sz="2800" dirty="0" smtClean="0">
                <a:latin typeface="Calibri" panose="020F0502020204030204" pitchFamily="34" charset="0"/>
                <a:ea typeface="Calibri" panose="020F0502020204030204" pitchFamily="34" charset="0"/>
                <a:cs typeface="B Titr" panose="00000700000000000000" pitchFamily="2" charset="-78"/>
              </a:rPr>
              <a:t>.</a:t>
            </a:r>
          </a:p>
          <a:p>
            <a:pPr algn="r" rtl="1"/>
            <a:r>
              <a:rPr lang="fa-IR" sz="2800" dirty="0" smtClean="0">
                <a:latin typeface="Calibri" panose="020F0502020204030204" pitchFamily="34" charset="0"/>
                <a:ea typeface="Calibri" panose="020F0502020204030204" pitchFamily="34" charset="0"/>
                <a:cs typeface="B Titr" panose="00000700000000000000" pitchFamily="2" charset="-78"/>
              </a:rPr>
              <a:t>( </a:t>
            </a:r>
            <a:r>
              <a:rPr lang="fa-IR" sz="2800" dirty="0">
                <a:latin typeface="Calibri" panose="020F0502020204030204" pitchFamily="34" charset="0"/>
                <a:ea typeface="Calibri" panose="020F0502020204030204" pitchFamily="34" charset="0"/>
                <a:cs typeface="B Titr" panose="00000700000000000000" pitchFamily="2" charset="-78"/>
              </a:rPr>
              <a:t>در داروخانه توسط دو </a:t>
            </a:r>
            <a:r>
              <a:rPr lang="fa-IR" sz="2800" dirty="0" err="1">
                <a:latin typeface="Calibri" panose="020F0502020204030204" pitchFamily="34" charset="0"/>
                <a:ea typeface="Calibri" panose="020F0502020204030204" pitchFamily="34" charset="0"/>
                <a:cs typeface="B Titr" panose="00000700000000000000" pitchFamily="2" charset="-78"/>
              </a:rPr>
              <a:t>پزشك</a:t>
            </a:r>
            <a:r>
              <a:rPr lang="fa-IR" sz="2800" dirty="0">
                <a:latin typeface="Calibri" panose="020F0502020204030204" pitchFamily="34" charset="0"/>
                <a:ea typeface="Calibri" panose="020F0502020204030204" pitchFamily="34" charset="0"/>
                <a:cs typeface="B Titr" panose="00000700000000000000" pitchFamily="2" charset="-78"/>
              </a:rPr>
              <a:t> داروساز </a:t>
            </a:r>
            <a:r>
              <a:rPr lang="fa-IR" sz="2800" dirty="0" err="1">
                <a:latin typeface="Calibri" panose="020F0502020204030204" pitchFamily="34" charset="0"/>
                <a:ea typeface="Calibri" panose="020F0502020204030204" pitchFamily="34" charset="0"/>
                <a:cs typeface="B Titr" panose="00000700000000000000" pitchFamily="2" charset="-78"/>
              </a:rPr>
              <a:t>يا</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يك</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پزشك</a:t>
            </a:r>
            <a:r>
              <a:rPr lang="fa-IR" sz="2800" dirty="0">
                <a:latin typeface="Calibri" panose="020F0502020204030204" pitchFamily="34" charset="0"/>
                <a:ea typeface="Calibri" panose="020F0502020204030204" pitchFamily="34" charset="0"/>
                <a:cs typeface="B Titr" panose="00000700000000000000" pitchFamily="2" charset="-78"/>
              </a:rPr>
              <a:t>  داروساز و </a:t>
            </a:r>
            <a:r>
              <a:rPr lang="fa-IR" sz="2800" dirty="0" err="1">
                <a:latin typeface="Calibri" panose="020F0502020204030204" pitchFamily="34" charset="0"/>
                <a:ea typeface="Calibri" panose="020F0502020204030204" pitchFamily="34" charset="0"/>
                <a:cs typeface="B Titr" panose="00000700000000000000" pitchFamily="2" charset="-78"/>
              </a:rPr>
              <a:t>يك</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تكنسين</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دارويي</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ودر</a:t>
            </a:r>
            <a:r>
              <a:rPr lang="fa-IR" sz="2800" dirty="0">
                <a:latin typeface="Calibri" panose="020F0502020204030204" pitchFamily="34" charset="0"/>
                <a:ea typeface="Calibri" panose="020F0502020204030204" pitchFamily="34" charset="0"/>
                <a:cs typeface="B Titr" panose="00000700000000000000" pitchFamily="2" charset="-78"/>
              </a:rPr>
              <a:t> بخش </a:t>
            </a:r>
            <a:r>
              <a:rPr lang="fa-IR" sz="2800" dirty="0" err="1">
                <a:latin typeface="Calibri" panose="020F0502020204030204" pitchFamily="34" charset="0"/>
                <a:ea typeface="Calibri" panose="020F0502020204030204" pitchFamily="34" charset="0"/>
                <a:cs typeface="B Titr" panose="00000700000000000000" pitchFamily="2" charset="-78"/>
              </a:rPr>
              <a:t>هاي</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err="1">
                <a:latin typeface="Calibri" panose="020F0502020204030204" pitchFamily="34" charset="0"/>
                <a:ea typeface="Calibri" panose="020F0502020204030204" pitchFamily="34" charset="0"/>
                <a:cs typeface="B Titr" panose="00000700000000000000" pitchFamily="2" charset="-78"/>
              </a:rPr>
              <a:t>بستري</a:t>
            </a:r>
            <a:r>
              <a:rPr lang="fa-IR" sz="2800" dirty="0">
                <a:latin typeface="Calibri" panose="020F0502020204030204" pitchFamily="34" charset="0"/>
                <a:ea typeface="Calibri" panose="020F0502020204030204" pitchFamily="34" charset="0"/>
                <a:cs typeface="B Titr" panose="00000700000000000000" pitchFamily="2" charset="-78"/>
              </a:rPr>
              <a:t>، درمانگاه </a:t>
            </a:r>
            <a:r>
              <a:rPr lang="fa-IR" sz="2800" dirty="0" err="1">
                <a:latin typeface="Calibri" panose="020F0502020204030204" pitchFamily="34" charset="0"/>
                <a:ea typeface="Calibri" panose="020F0502020204030204" pitchFamily="34" charset="0"/>
                <a:cs typeface="B Titr" panose="00000700000000000000" pitchFamily="2" charset="-78"/>
              </a:rPr>
              <a:t>سرپايي</a:t>
            </a:r>
            <a:r>
              <a:rPr lang="fa-IR" sz="2800" dirty="0">
                <a:latin typeface="Calibri" panose="020F0502020204030204" pitchFamily="34" charset="0"/>
                <a:ea typeface="Calibri" panose="020F0502020204030204" pitchFamily="34" charset="0"/>
                <a:cs typeface="B Titr" panose="00000700000000000000" pitchFamily="2" charset="-78"/>
              </a:rPr>
              <a:t>، بخش اورژانس و اتاق عمل  توسط دو پرستار </a:t>
            </a:r>
            <a:r>
              <a:rPr lang="fa-IR" sz="2800" dirty="0" err="1">
                <a:latin typeface="Calibri" panose="020F0502020204030204" pitchFamily="34" charset="0"/>
                <a:ea typeface="Calibri" panose="020F0502020204030204" pitchFamily="34" charset="0"/>
                <a:cs typeface="B Titr" panose="00000700000000000000" pitchFamily="2" charset="-78"/>
              </a:rPr>
              <a:t>يا</a:t>
            </a:r>
            <a:r>
              <a:rPr lang="fa-IR" sz="2800" dirty="0">
                <a:latin typeface="Calibri" panose="020F0502020204030204" pitchFamily="34" charset="0"/>
                <a:ea typeface="Calibri" panose="020F0502020204030204" pitchFamily="34" charset="0"/>
                <a:cs typeface="B Titr" panose="00000700000000000000" pitchFamily="2" charset="-78"/>
              </a:rPr>
              <a:t> یک </a:t>
            </a:r>
            <a:r>
              <a:rPr lang="fa-IR" sz="2800" dirty="0" err="1">
                <a:latin typeface="Calibri" panose="020F0502020204030204" pitchFamily="34" charset="0"/>
                <a:ea typeface="Calibri" panose="020F0502020204030204" pitchFamily="34" charset="0"/>
                <a:cs typeface="B Titr" panose="00000700000000000000" pitchFamily="2" charset="-78"/>
              </a:rPr>
              <a:t>پزشك</a:t>
            </a:r>
            <a:r>
              <a:rPr lang="fa-IR" sz="2800" dirty="0">
                <a:latin typeface="Calibri" panose="020F0502020204030204" pitchFamily="34" charset="0"/>
                <a:ea typeface="Calibri" panose="020F0502020204030204" pitchFamily="34" charset="0"/>
                <a:cs typeface="B Titr" panose="00000700000000000000" pitchFamily="2" charset="-78"/>
              </a:rPr>
              <a:t> و </a:t>
            </a:r>
            <a:r>
              <a:rPr lang="fa-IR" sz="2800" dirty="0" err="1">
                <a:latin typeface="Calibri" panose="020F0502020204030204" pitchFamily="34" charset="0"/>
                <a:ea typeface="Calibri" panose="020F0502020204030204" pitchFamily="34" charset="0"/>
                <a:cs typeface="B Titr" panose="00000700000000000000" pitchFamily="2" charset="-78"/>
              </a:rPr>
              <a:t>يك</a:t>
            </a:r>
            <a:r>
              <a:rPr lang="fa-IR" sz="2800" dirty="0">
                <a:latin typeface="Calibri" panose="020F0502020204030204" pitchFamily="34" charset="0"/>
                <a:ea typeface="Calibri" panose="020F0502020204030204" pitchFamily="34" charset="0"/>
                <a:cs typeface="B Titr" panose="00000700000000000000" pitchFamily="2" charset="-78"/>
              </a:rPr>
              <a:t> پرستار واجد </a:t>
            </a:r>
            <a:r>
              <a:rPr lang="fa-IR" sz="2800" dirty="0" err="1">
                <a:latin typeface="Calibri" panose="020F0502020204030204" pitchFamily="34" charset="0"/>
                <a:ea typeface="Calibri" panose="020F0502020204030204" pitchFamily="34" charset="0"/>
                <a:cs typeface="B Titr" panose="00000700000000000000" pitchFamily="2" charset="-78"/>
              </a:rPr>
              <a:t>صلاحيت</a:t>
            </a:r>
            <a:r>
              <a:rPr lang="fa-IR" sz="2800" dirty="0">
                <a:latin typeface="Calibri" panose="020F0502020204030204" pitchFamily="34" charset="0"/>
                <a:ea typeface="Calibri" panose="020F0502020204030204" pitchFamily="34" charset="0"/>
                <a:cs typeface="B Titr" panose="00000700000000000000" pitchFamily="2" charset="-78"/>
              </a:rPr>
              <a:t> </a:t>
            </a:r>
            <a:r>
              <a:rPr lang="fa-IR" sz="2800" dirty="0" smtClean="0">
                <a:latin typeface="Calibri" panose="020F0502020204030204" pitchFamily="34" charset="0"/>
                <a:ea typeface="Calibri" panose="020F0502020204030204" pitchFamily="34" charset="0"/>
                <a:cs typeface="B Titr" panose="00000700000000000000" pitchFamily="2" charset="-78"/>
              </a:rPr>
              <a:t>حرفه ای)</a:t>
            </a:r>
            <a:endParaRPr lang="en-US" dirty="0"/>
          </a:p>
        </p:txBody>
      </p:sp>
    </p:spTree>
    <p:extLst>
      <p:ext uri="{BB962C8B-B14F-4D97-AF65-F5344CB8AC3E}">
        <p14:creationId xmlns:p14="http://schemas.microsoft.com/office/powerpoint/2010/main" xmlns="" val="45698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fa-IR" sz="2400" dirty="0"/>
          </a:p>
        </p:txBody>
      </p:sp>
      <p:sp>
        <p:nvSpPr>
          <p:cNvPr id="3" name="Rectangle 2"/>
          <p:cNvSpPr/>
          <p:nvPr/>
        </p:nvSpPr>
        <p:spPr>
          <a:xfrm>
            <a:off x="457200" y="914400"/>
            <a:ext cx="8305800" cy="3046988"/>
          </a:xfrm>
          <a:prstGeom prst="rect">
            <a:avLst/>
          </a:prstGeom>
        </p:spPr>
        <p:txBody>
          <a:bodyPr wrap="square">
            <a:spAutoFit/>
          </a:bodyPr>
          <a:lstStyle/>
          <a:p>
            <a:pPr lvl="0" algn="ctr">
              <a:spcBef>
                <a:spcPct val="0"/>
              </a:spcBef>
            </a:pPr>
            <a:r>
              <a:rPr lang="fa-IR" sz="2400" b="1" dirty="0" smtClean="0">
                <a:solidFill>
                  <a:prstClr val="black"/>
                </a:solidFill>
                <a:ea typeface="+mj-ea"/>
                <a:cs typeface="Times New Roman"/>
              </a:rPr>
              <a:t>سنجه 1. </a:t>
            </a:r>
            <a:r>
              <a:rPr lang="fa-IR" sz="2400" b="1" dirty="0" smtClean="0">
                <a:solidFill>
                  <a:prstClr val="black"/>
                </a:solidFill>
                <a:ea typeface="+mj-ea"/>
                <a:cs typeface="Times New Roman"/>
                <a:hlinkClick r:id="rId2" action="ppaction://hlinkfile"/>
              </a:rPr>
              <a:t>بیمارستان</a:t>
            </a:r>
            <a:r>
              <a:rPr lang="fa-IR" sz="2400" b="1" dirty="0" smtClean="0">
                <a:solidFill>
                  <a:prstClr val="black"/>
                </a:solidFill>
                <a:ea typeface="+mj-ea"/>
                <a:cs typeface="Times New Roman"/>
              </a:rPr>
              <a:t> خط مشی و روشی را تدوین نموده که بر اساس آن اجرای دستورات پزشک در رابطه با تزريق ايمن خون و فرآورده هاي خوني  با حضور دو کارشناس پرستاری انجام گرفته و در پرونده ثبت و تائید می گردد  و همچنين از طريق خط مش و روش مربوطه اطمينان حاصل مي نمايد كه راهنماهاي معتبراز جمله راهنماهاي سازمان جهاني بهداشت و دستورالعمل هموويژولانس در زمینه ترريق خون و فرآورده هاي خونی ايمن اجرا مي گردد که در کتابچه خط مشی و روش های بیمارستان موجوداست و از الگوی آن تبعیت می نماید.</a:t>
            </a:r>
            <a:r>
              <a:rPr lang="en-US" sz="2400" b="1" dirty="0" smtClean="0">
                <a:solidFill>
                  <a:prstClr val="black"/>
                </a:solidFill>
                <a:ea typeface="+mj-ea"/>
                <a:cs typeface="+mj-cs"/>
              </a:rPr>
              <a:t/>
            </a:r>
            <a:br>
              <a:rPr lang="en-US" sz="2400" b="1" dirty="0" smtClean="0">
                <a:solidFill>
                  <a:prstClr val="black"/>
                </a:solidFill>
                <a:ea typeface="+mj-ea"/>
                <a:cs typeface="+mj-cs"/>
              </a:rPr>
            </a:br>
            <a:endParaRPr lang="fa-IR" sz="2400" b="1" dirty="0">
              <a:solidFill>
                <a:prstClr val="black"/>
              </a:solidFill>
              <a:ea typeface="+mj-ea"/>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fa-IR"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سنجه </a:t>
            </a:r>
            <a:r>
              <a:rPr lang="fa-IR"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2. خط مشي و روش  اجرای دستورات پزشک در رابطه با تمام </a:t>
            </a:r>
            <a:r>
              <a:rPr lang="fa-IR"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hlinkClick r:id="rId2" action="ppaction://hlinkfile"/>
              </a:rPr>
              <a:t>مخدرها</a:t>
            </a:r>
            <a:r>
              <a:rPr lang="fa-IR"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با حضور دو کارشناس پرستاری انجام گرفته و در پرونده ثبت و تائید می گردد،  با رعايت حداقل هاي مورد انتظار تدوين شده  است، افراد دخیل در اجراي خط مشی و روش مذكور، در تهیه آن شركت داشته و  كاركنان مربوطه  از آن آگاهی داشته و بر اساس آن عمل مي نمايند.</a:t>
            </a:r>
            <a:r>
              <a:rPr lang="en-US"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a:r>
            <a:br>
              <a:rPr lang="en-US" sz="2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br>
            <a:endParaRPr lang="fa-I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9810" y="3223559"/>
            <a:ext cx="6864380" cy="1016817"/>
          </a:xfrm>
          <a:prstGeom prst="rect">
            <a:avLst/>
          </a:prstGeom>
        </p:spPr>
        <p:txBody>
          <a:bodyPr wrap="none">
            <a:spAutoFit/>
          </a:bodyPr>
          <a:lstStyle/>
          <a:p>
            <a:pPr algn="ctr" rtl="1">
              <a:lnSpc>
                <a:spcPct val="115000"/>
              </a:lnSpc>
              <a:spcAft>
                <a:spcPts val="1000"/>
              </a:spcAft>
            </a:pPr>
            <a:r>
              <a:rPr lang="en-US" sz="5400" b="1" dirty="0" smtClean="0">
                <a:ea typeface="Times New Roman"/>
                <a:cs typeface="B Titr"/>
              </a:rPr>
              <a:t>2</a:t>
            </a:r>
            <a:r>
              <a:rPr lang="ar-SA" sz="5400" b="1" dirty="0" smtClean="0">
                <a:ea typeface="Times New Roman"/>
                <a:cs typeface="B Titr"/>
              </a:rPr>
              <a:t> </a:t>
            </a:r>
            <a:r>
              <a:rPr lang="fa-IR" sz="5400" b="1" dirty="0">
                <a:ea typeface="Times New Roman"/>
                <a:cs typeface="B Titr"/>
              </a:rPr>
              <a:t>.</a:t>
            </a:r>
            <a:r>
              <a:rPr lang="en-US" sz="5400" b="1" dirty="0" smtClean="0">
                <a:ea typeface="Times New Roman"/>
                <a:cs typeface="B Titr"/>
              </a:rPr>
              <a:t>D</a:t>
            </a:r>
            <a:r>
              <a:rPr lang="ar-SA" sz="5400" b="1" dirty="0" smtClean="0">
                <a:ea typeface="Times New Roman"/>
                <a:cs typeface="B Titr"/>
              </a:rPr>
              <a:t>:</a:t>
            </a:r>
            <a:r>
              <a:rPr lang="ar-SA" sz="5400" b="1" dirty="0">
                <a:ea typeface="Times New Roman"/>
                <a:cs typeface="B Titr"/>
              </a:rPr>
              <a:t>مدیریت دفع </a:t>
            </a:r>
            <a:r>
              <a:rPr lang="ar-SA" sz="5400" b="1" dirty="0" smtClean="0">
                <a:ea typeface="Times New Roman"/>
                <a:cs typeface="B Titr"/>
              </a:rPr>
              <a:t>پسمانده</a:t>
            </a:r>
            <a:r>
              <a:rPr lang="fa-IR" sz="5400" b="1" dirty="0" smtClean="0">
                <a:ea typeface="Times New Roman"/>
                <a:cs typeface="B Titr"/>
              </a:rPr>
              <a:t>ا</a:t>
            </a:r>
            <a:endParaRPr lang="en-US" sz="5400" dirty="0">
              <a:ea typeface="Times New Roman"/>
              <a:cs typeface="Arial"/>
            </a:endParaRPr>
          </a:p>
        </p:txBody>
      </p:sp>
    </p:spTree>
    <p:extLst>
      <p:ext uri="{BB962C8B-B14F-4D97-AF65-F5344CB8AC3E}">
        <p14:creationId xmlns="" xmlns:p14="http://schemas.microsoft.com/office/powerpoint/2010/main" val="43657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4086314829"/>
              </p:ext>
            </p:extLst>
          </p:nvPr>
        </p:nvGraphicFramePr>
        <p:xfrm>
          <a:off x="304800" y="228600"/>
          <a:ext cx="8202930" cy="3954898"/>
        </p:xfrm>
        <a:graphic>
          <a:graphicData uri="http://schemas.openxmlformats.org/drawingml/2006/table">
            <a:tbl>
              <a:tblPr rtl="1" firstRow="1" firstCol="1" bandRow="1"/>
              <a:tblGrid>
                <a:gridCol w="1317498"/>
                <a:gridCol w="3564095"/>
                <a:gridCol w="3321337"/>
              </a:tblGrid>
              <a:tr h="351926">
                <a:tc>
                  <a:txBody>
                    <a:bodyPr/>
                    <a:lstStyle/>
                    <a:p>
                      <a:pPr marL="0" algn="ctr" defTabSz="914400" rtl="1" eaLnBrk="1" latinLnBrk="0" hangingPunct="1">
                        <a:lnSpc>
                          <a:spcPct val="115000"/>
                        </a:lnSpc>
                        <a:spcAft>
                          <a:spcPts val="1000"/>
                        </a:spcAft>
                      </a:pPr>
                      <a:r>
                        <a:rPr lang="fa-IR" sz="2400" b="1" kern="1200" dirty="0" smtClean="0">
                          <a:solidFill>
                            <a:schemeClr val="tx1"/>
                          </a:solidFill>
                          <a:effectLst/>
                          <a:latin typeface="Calibri"/>
                          <a:ea typeface="Times New Roman"/>
                          <a:cs typeface="B Yagut"/>
                        </a:rPr>
                        <a:t>شماره</a:t>
                      </a:r>
                      <a:endParaRPr lang="en-US" sz="2400" b="1" kern="1200" dirty="0">
                        <a:solidFill>
                          <a:schemeClr val="tx1"/>
                        </a:solidFill>
                        <a:effectLst/>
                        <a:latin typeface="Calibri"/>
                        <a:ea typeface="Times New Roman"/>
                        <a:cs typeface="B 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1" eaLnBrk="1" latinLnBrk="0" hangingPunct="1">
                        <a:lnSpc>
                          <a:spcPct val="115000"/>
                        </a:lnSpc>
                        <a:spcAft>
                          <a:spcPts val="1000"/>
                        </a:spcAft>
                      </a:pPr>
                      <a:r>
                        <a:rPr lang="fa-IR" sz="2400" b="1" kern="1200" dirty="0" smtClean="0">
                          <a:solidFill>
                            <a:schemeClr val="tx1"/>
                          </a:solidFill>
                          <a:effectLst/>
                          <a:latin typeface="Calibri"/>
                          <a:ea typeface="Times New Roman"/>
                          <a:cs typeface="B Yagut"/>
                        </a:rPr>
                        <a:t>استاندارد</a:t>
                      </a:r>
                      <a:endParaRPr lang="en-US" sz="2400" b="1" kern="1200" dirty="0">
                        <a:solidFill>
                          <a:schemeClr val="tx1"/>
                        </a:solidFill>
                        <a:effectLst/>
                        <a:latin typeface="Calibri"/>
                        <a:ea typeface="Times New Roman"/>
                        <a:cs typeface="B 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1" eaLnBrk="1" latinLnBrk="0" hangingPunct="1">
                        <a:lnSpc>
                          <a:spcPct val="115000"/>
                        </a:lnSpc>
                        <a:spcAft>
                          <a:spcPts val="1000"/>
                        </a:spcAft>
                      </a:pPr>
                      <a:r>
                        <a:rPr lang="fa-IR" sz="2400" b="1" kern="1200" dirty="0" smtClean="0">
                          <a:solidFill>
                            <a:schemeClr val="tx1"/>
                          </a:solidFill>
                          <a:effectLst/>
                          <a:latin typeface="Calibri"/>
                          <a:ea typeface="Times New Roman"/>
                          <a:cs typeface="B Yagut"/>
                        </a:rPr>
                        <a:t>مستندات</a:t>
                      </a:r>
                      <a:endParaRPr lang="en-US" sz="2400" b="1" kern="1200" dirty="0">
                        <a:solidFill>
                          <a:schemeClr val="tx1"/>
                        </a:solidFill>
                        <a:effectLst/>
                        <a:latin typeface="Calibri"/>
                        <a:ea typeface="Times New Roman"/>
                        <a:cs typeface="B 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34274">
                <a:tc>
                  <a:txBody>
                    <a:bodyPr/>
                    <a:lstStyle/>
                    <a:p>
                      <a:pPr marL="0" algn="ctr" defTabSz="914400" rtl="1" eaLnBrk="1" latinLnBrk="0" hangingPunct="1">
                        <a:lnSpc>
                          <a:spcPct val="115000"/>
                        </a:lnSpc>
                        <a:spcAft>
                          <a:spcPts val="1000"/>
                        </a:spcAft>
                      </a:pPr>
                      <a:r>
                        <a:rPr lang="fa-IR" sz="2400" b="1" kern="1200" dirty="0">
                          <a:solidFill>
                            <a:schemeClr val="tx1"/>
                          </a:solidFill>
                          <a:effectLst/>
                          <a:latin typeface="Calibri"/>
                          <a:ea typeface="Times New Roman"/>
                          <a:cs typeface="B Yagut"/>
                        </a:rPr>
                        <a:t>2.1.1</a:t>
                      </a:r>
                      <a:r>
                        <a:rPr lang="en-US" sz="2400" b="1" kern="1200" dirty="0">
                          <a:solidFill>
                            <a:schemeClr val="tx1"/>
                          </a:solidFill>
                          <a:effectLst/>
                          <a:latin typeface="Calibri"/>
                          <a:ea typeface="Times New Roman"/>
                          <a:cs typeface="B Yagut"/>
                        </a:rPr>
                        <a:t> 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1" eaLnBrk="1" latinLnBrk="0" hangingPunct="1">
                        <a:lnSpc>
                          <a:spcPct val="115000"/>
                        </a:lnSpc>
                        <a:spcAft>
                          <a:spcPts val="1000"/>
                        </a:spcAft>
                      </a:pPr>
                      <a:r>
                        <a:rPr lang="fa-IR" sz="2400" b="1" kern="1200" dirty="0">
                          <a:solidFill>
                            <a:schemeClr val="tx1"/>
                          </a:solidFill>
                          <a:effectLst/>
                          <a:latin typeface="Calibri"/>
                          <a:ea typeface="Times New Roman"/>
                          <a:cs typeface="B Yagut"/>
                        </a:rPr>
                        <a:t>بیمارستان بر اساس میزان خطر ، </a:t>
                      </a:r>
                      <a:r>
                        <a:rPr lang="fa-IR" sz="2400" b="1" kern="1200" dirty="0" err="1">
                          <a:solidFill>
                            <a:schemeClr val="tx1"/>
                          </a:solidFill>
                          <a:effectLst/>
                          <a:latin typeface="Calibri"/>
                          <a:ea typeface="Times New Roman"/>
                          <a:cs typeface="B Yagut"/>
                        </a:rPr>
                        <a:t>پسماند</a:t>
                      </a:r>
                      <a:r>
                        <a:rPr lang="fa-IR" sz="2400" b="1" kern="1200" dirty="0">
                          <a:solidFill>
                            <a:schemeClr val="tx1"/>
                          </a:solidFill>
                          <a:effectLst/>
                          <a:latin typeface="Calibri"/>
                          <a:ea typeface="Times New Roman"/>
                          <a:cs typeface="B Yagut"/>
                        </a:rPr>
                        <a:t> ها را از مبدأ تفکیک و کد بندی رنگی  می </a:t>
                      </a:r>
                      <a:r>
                        <a:rPr lang="fa-IR" sz="2400" b="1" kern="1200" dirty="0" err="1">
                          <a:solidFill>
                            <a:schemeClr val="tx1"/>
                          </a:solidFill>
                          <a:effectLst/>
                          <a:latin typeface="Calibri"/>
                          <a:ea typeface="Times New Roman"/>
                          <a:cs typeface="B Yagut"/>
                        </a:rPr>
                        <a:t>نمايد</a:t>
                      </a:r>
                      <a:r>
                        <a:rPr lang="fa-IR" sz="2400" b="1" kern="1200" dirty="0">
                          <a:solidFill>
                            <a:schemeClr val="tx1"/>
                          </a:solidFill>
                          <a:effectLst/>
                          <a:latin typeface="Calibri"/>
                          <a:ea typeface="Times New Roman"/>
                          <a:cs typeface="B Yagut"/>
                        </a:rPr>
                        <a:t>.</a:t>
                      </a:r>
                      <a:endParaRPr lang="en-US" sz="2400" b="1" kern="1200" dirty="0">
                        <a:solidFill>
                          <a:schemeClr val="tx1"/>
                        </a:solidFill>
                        <a:effectLst/>
                        <a:latin typeface="Calibri"/>
                        <a:ea typeface="Times New Roman"/>
                        <a:cs typeface="B 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457200" indent="-457200" algn="r" defTabSz="914400" rtl="1" eaLnBrk="1" latinLnBrk="0" hangingPunct="1">
                        <a:lnSpc>
                          <a:spcPct val="115000"/>
                        </a:lnSpc>
                        <a:spcAft>
                          <a:spcPts val="1000"/>
                        </a:spcAft>
                        <a:buFont typeface="+mj-lt"/>
                        <a:buAutoNum type="arabicPeriod"/>
                      </a:pPr>
                      <a:r>
                        <a:rPr lang="fa-IR" sz="2400" b="1" kern="1200" dirty="0" err="1">
                          <a:solidFill>
                            <a:schemeClr val="tx1"/>
                          </a:solidFill>
                          <a:effectLst/>
                          <a:latin typeface="Calibri"/>
                          <a:ea typeface="Times New Roman"/>
                          <a:cs typeface="B Yagut"/>
                        </a:rPr>
                        <a:t>راهنماهای</a:t>
                      </a:r>
                      <a:r>
                        <a:rPr lang="fa-IR" sz="2400" b="1" kern="1200" dirty="0">
                          <a:solidFill>
                            <a:schemeClr val="tx1"/>
                          </a:solidFill>
                          <a:effectLst/>
                          <a:latin typeface="Calibri"/>
                          <a:ea typeface="Times New Roman"/>
                          <a:cs typeface="B Yagut"/>
                        </a:rPr>
                        <a:t> </a:t>
                      </a:r>
                      <a:r>
                        <a:rPr lang="fa-IR" sz="2400" b="1" kern="1200" dirty="0">
                          <a:solidFill>
                            <a:schemeClr val="tx1"/>
                          </a:solidFill>
                          <a:effectLst/>
                          <a:latin typeface="Calibri"/>
                          <a:ea typeface="Times New Roman"/>
                          <a:cs typeface="B Yagut"/>
                          <a:hlinkClick r:id="" action="ppaction://hlinkfile"/>
                        </a:rPr>
                        <a:t>مدیریت</a:t>
                      </a:r>
                      <a:r>
                        <a:rPr lang="fa-IR" sz="2400" b="1" kern="1200" dirty="0">
                          <a:solidFill>
                            <a:schemeClr val="tx1"/>
                          </a:solidFill>
                          <a:effectLst/>
                          <a:latin typeface="Calibri"/>
                          <a:ea typeface="Times New Roman"/>
                          <a:cs typeface="B Yagut"/>
                        </a:rPr>
                        <a:t> دفع </a:t>
                      </a:r>
                      <a:r>
                        <a:rPr lang="fa-IR" sz="2400" b="1" kern="1200" dirty="0" err="1">
                          <a:solidFill>
                            <a:schemeClr val="tx1"/>
                          </a:solidFill>
                          <a:effectLst/>
                          <a:latin typeface="Calibri"/>
                          <a:ea typeface="Times New Roman"/>
                          <a:cs typeface="B Yagut"/>
                        </a:rPr>
                        <a:t>پسماند</a:t>
                      </a:r>
                      <a:r>
                        <a:rPr lang="fa-IR" sz="2400" b="1" kern="1200" dirty="0">
                          <a:solidFill>
                            <a:schemeClr val="tx1"/>
                          </a:solidFill>
                          <a:effectLst/>
                          <a:latin typeface="Calibri"/>
                          <a:ea typeface="Times New Roman"/>
                          <a:cs typeface="B Yagut"/>
                        </a:rPr>
                        <a:t> های بهداشتی درمانی</a:t>
                      </a:r>
                      <a:endParaRPr lang="en-US" sz="2400" b="1" kern="1200" dirty="0">
                        <a:solidFill>
                          <a:schemeClr val="tx1"/>
                        </a:solidFill>
                        <a:effectLst/>
                        <a:latin typeface="Calibri"/>
                        <a:ea typeface="Times New Roman"/>
                        <a:cs typeface="B Yagut"/>
                      </a:endParaRPr>
                    </a:p>
                    <a:p>
                      <a:pPr marL="457200" indent="-457200" algn="r" defTabSz="914400" rtl="1" eaLnBrk="1" latinLnBrk="0" hangingPunct="1">
                        <a:lnSpc>
                          <a:spcPct val="115000"/>
                        </a:lnSpc>
                        <a:spcAft>
                          <a:spcPts val="1000"/>
                        </a:spcAft>
                        <a:buFont typeface="+mj-lt"/>
                        <a:buAutoNum type="arabicPeriod"/>
                      </a:pPr>
                      <a:r>
                        <a:rPr lang="fa-IR" sz="2400" b="1" kern="1200" dirty="0">
                          <a:solidFill>
                            <a:schemeClr val="tx1"/>
                          </a:solidFill>
                          <a:effectLst/>
                          <a:latin typeface="Calibri"/>
                          <a:ea typeface="Times New Roman"/>
                          <a:cs typeface="B Yagut"/>
                        </a:rPr>
                        <a:t> خط مشی و روش های </a:t>
                      </a:r>
                      <a:r>
                        <a:rPr lang="fa-IR" sz="2400" b="1" kern="1200" dirty="0" err="1">
                          <a:solidFill>
                            <a:schemeClr val="tx1"/>
                          </a:solidFill>
                          <a:effectLst/>
                          <a:latin typeface="Calibri"/>
                          <a:ea typeface="Times New Roman"/>
                          <a:cs typeface="B Yagut"/>
                        </a:rPr>
                        <a:t>اجرايي</a:t>
                      </a:r>
                      <a:r>
                        <a:rPr lang="fa-IR" sz="2400" b="1" kern="1200" dirty="0">
                          <a:solidFill>
                            <a:schemeClr val="tx1"/>
                          </a:solidFill>
                          <a:effectLst/>
                          <a:latin typeface="Calibri"/>
                          <a:ea typeface="Times New Roman"/>
                          <a:cs typeface="B Yagut"/>
                        </a:rPr>
                        <a:t> مدیریت دفع </a:t>
                      </a:r>
                      <a:r>
                        <a:rPr lang="fa-IR" sz="2400" b="1" kern="1200" dirty="0" err="1">
                          <a:solidFill>
                            <a:schemeClr val="tx1"/>
                          </a:solidFill>
                          <a:effectLst/>
                          <a:latin typeface="Calibri"/>
                          <a:ea typeface="Times New Roman"/>
                          <a:cs typeface="B Yagut"/>
                        </a:rPr>
                        <a:t>پسماند</a:t>
                      </a:r>
                      <a:r>
                        <a:rPr lang="fa-IR" sz="2400" b="1" kern="1200" dirty="0">
                          <a:solidFill>
                            <a:schemeClr val="tx1"/>
                          </a:solidFill>
                          <a:effectLst/>
                          <a:latin typeface="Calibri"/>
                          <a:ea typeface="Times New Roman"/>
                          <a:cs typeface="B Yagut"/>
                        </a:rPr>
                        <a:t> های بهداشتی درمانی</a:t>
                      </a:r>
                      <a:endParaRPr lang="en-US" sz="2400" b="1" kern="1200" dirty="0">
                        <a:solidFill>
                          <a:schemeClr val="tx1"/>
                        </a:solidFill>
                        <a:effectLst/>
                        <a:latin typeface="Calibri"/>
                        <a:ea typeface="Times New Roman"/>
                        <a:cs typeface="B 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 xmlns:p14="http://schemas.microsoft.com/office/powerpoint/2010/main" val="3876097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74976" y="4343400"/>
            <a:ext cx="2003425"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363482"/>
            <a:ext cx="3009900" cy="2400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00600" y="3733800"/>
            <a:ext cx="4259263" cy="2979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6200" y="4159250"/>
            <a:ext cx="2057400" cy="269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477000" y="0"/>
            <a:ext cx="2368916"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1" name="Picture 7" descr="C:\Users\Family\Desktop\untitled.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886200" y="272994"/>
            <a:ext cx="1714500" cy="2581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88684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81800" y="4724400"/>
            <a:ext cx="1725613" cy="1719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 xmlns:p14="http://schemas.microsoft.com/office/powerpoint/2010/main" val="1838782379"/>
              </p:ext>
            </p:extLst>
          </p:nvPr>
        </p:nvGraphicFramePr>
        <p:xfrm>
          <a:off x="701040" y="381000"/>
          <a:ext cx="8061960" cy="990600"/>
        </p:xfrm>
        <a:graphic>
          <a:graphicData uri="http://schemas.openxmlformats.org/drawingml/2006/table">
            <a:tbl>
              <a:tblPr rtl="1" firstRow="1" firstCol="1" bandRow="1"/>
              <a:tblGrid>
                <a:gridCol w="966519"/>
                <a:gridCol w="3658862"/>
                <a:gridCol w="3436579"/>
              </a:tblGrid>
              <a:tr h="990600">
                <a:tc>
                  <a:txBody>
                    <a:bodyPr/>
                    <a:lstStyle/>
                    <a:p>
                      <a:pPr marL="0" algn="ctr" defTabSz="914400" rtl="1" eaLnBrk="1" latinLnBrk="0" hangingPunct="1">
                        <a:lnSpc>
                          <a:spcPct val="115000"/>
                        </a:lnSpc>
                        <a:spcAft>
                          <a:spcPts val="1000"/>
                        </a:spcAft>
                      </a:pPr>
                      <a:r>
                        <a:rPr lang="fa-IR" sz="2400" b="1" kern="1200" dirty="0" smtClean="0">
                          <a:solidFill>
                            <a:schemeClr val="tx1"/>
                          </a:solidFill>
                          <a:effectLst/>
                          <a:latin typeface="Calibri"/>
                          <a:ea typeface="Times New Roman"/>
                          <a:cs typeface="B Yagut"/>
                        </a:rPr>
                        <a:t>شماره</a:t>
                      </a:r>
                      <a:endParaRPr lang="en-US" sz="2400" b="1" kern="1200" dirty="0">
                        <a:solidFill>
                          <a:schemeClr val="tx1"/>
                        </a:solidFill>
                        <a:effectLst/>
                        <a:latin typeface="Calibri"/>
                        <a:ea typeface="Times New Roman"/>
                        <a:cs typeface="B 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1" eaLnBrk="1" latinLnBrk="0" hangingPunct="1">
                        <a:lnSpc>
                          <a:spcPct val="115000"/>
                        </a:lnSpc>
                        <a:spcAft>
                          <a:spcPts val="1000"/>
                        </a:spcAft>
                      </a:pPr>
                      <a:r>
                        <a:rPr lang="fa-IR" sz="2400" b="1" kern="1200" dirty="0" smtClean="0">
                          <a:solidFill>
                            <a:schemeClr val="tx1"/>
                          </a:solidFill>
                          <a:effectLst/>
                          <a:latin typeface="Calibri"/>
                          <a:ea typeface="Times New Roman"/>
                          <a:cs typeface="B Yagut"/>
                        </a:rPr>
                        <a:t>استاندارد</a:t>
                      </a:r>
                      <a:endParaRPr lang="en-US" sz="2400" b="1" kern="1200" dirty="0">
                        <a:solidFill>
                          <a:schemeClr val="tx1"/>
                        </a:solidFill>
                        <a:effectLst/>
                        <a:latin typeface="Calibri"/>
                        <a:ea typeface="Times New Roman"/>
                        <a:cs typeface="B 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1" eaLnBrk="1" latinLnBrk="0" hangingPunct="1">
                        <a:lnSpc>
                          <a:spcPct val="115000"/>
                        </a:lnSpc>
                        <a:spcAft>
                          <a:spcPts val="1000"/>
                        </a:spcAft>
                      </a:pPr>
                      <a:r>
                        <a:rPr lang="fa-IR" sz="2400" b="1" kern="1200" dirty="0" smtClean="0">
                          <a:solidFill>
                            <a:schemeClr val="tx1"/>
                          </a:solidFill>
                          <a:effectLst/>
                          <a:latin typeface="Calibri"/>
                          <a:ea typeface="Times New Roman"/>
                          <a:cs typeface="B Yagut"/>
                        </a:rPr>
                        <a:t>مستندات</a:t>
                      </a:r>
                      <a:endParaRPr lang="en-US" sz="2400" b="1" kern="1200" dirty="0">
                        <a:solidFill>
                          <a:schemeClr val="tx1"/>
                        </a:solidFill>
                        <a:effectLst/>
                        <a:latin typeface="Calibri"/>
                        <a:ea typeface="Times New Roman"/>
                        <a:cs typeface="B 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57867034"/>
              </p:ext>
            </p:extLst>
          </p:nvPr>
        </p:nvGraphicFramePr>
        <p:xfrm>
          <a:off x="758952" y="990600"/>
          <a:ext cx="8004048" cy="2590800"/>
        </p:xfrm>
        <a:graphic>
          <a:graphicData uri="http://schemas.openxmlformats.org/drawingml/2006/table">
            <a:tbl>
              <a:tblPr rtl="1" firstRow="1" firstCol="1" bandRow="1"/>
              <a:tblGrid>
                <a:gridCol w="957072"/>
                <a:gridCol w="3693929"/>
                <a:gridCol w="3353047"/>
              </a:tblGrid>
              <a:tr h="2590800">
                <a:tc>
                  <a:txBody>
                    <a:bodyPr/>
                    <a:lstStyle/>
                    <a:p>
                      <a:pPr marL="0" algn="ctr" defTabSz="914400" rtl="1" eaLnBrk="1" latinLnBrk="0" hangingPunct="1">
                        <a:lnSpc>
                          <a:spcPct val="115000"/>
                        </a:lnSpc>
                        <a:spcAft>
                          <a:spcPts val="1000"/>
                        </a:spcAft>
                      </a:pPr>
                      <a:r>
                        <a:rPr lang="fa-IR" sz="2400" b="1" kern="1200" dirty="0" smtClean="0">
                          <a:solidFill>
                            <a:schemeClr val="tx1"/>
                          </a:solidFill>
                          <a:effectLst/>
                          <a:latin typeface="Calibri"/>
                          <a:ea typeface="Times New Roman"/>
                          <a:cs typeface="B Yagut"/>
                        </a:rPr>
                        <a:t>2.1.2</a:t>
                      </a:r>
                      <a:r>
                        <a:rPr lang="en-US" sz="2400" b="1" kern="1200" dirty="0" smtClean="0">
                          <a:solidFill>
                            <a:schemeClr val="tx1"/>
                          </a:solidFill>
                          <a:effectLst/>
                          <a:latin typeface="Calibri"/>
                          <a:ea typeface="Times New Roman"/>
                          <a:cs typeface="B Yagut"/>
                        </a:rPr>
                        <a:t> </a:t>
                      </a:r>
                      <a:r>
                        <a:rPr lang="en-US" sz="2400" b="1" kern="1200" dirty="0">
                          <a:solidFill>
                            <a:schemeClr val="tx1"/>
                          </a:solidFill>
                          <a:effectLst/>
                          <a:latin typeface="Calibri"/>
                          <a:ea typeface="Times New Roman"/>
                          <a:cs typeface="B Yagut"/>
                        </a:rPr>
                        <a:t>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1" eaLnBrk="1" latinLnBrk="0" hangingPunct="1">
                        <a:lnSpc>
                          <a:spcPct val="115000"/>
                        </a:lnSpc>
                        <a:spcAft>
                          <a:spcPts val="1000"/>
                        </a:spcAft>
                      </a:pPr>
                      <a:r>
                        <a:rPr lang="fa-IR" sz="2400" b="1" kern="1200" dirty="0">
                          <a:solidFill>
                            <a:schemeClr val="tx1"/>
                          </a:solidFill>
                          <a:effectLst/>
                          <a:latin typeface="Calibri"/>
                          <a:ea typeface="Times New Roman"/>
                          <a:cs typeface="B Yagut"/>
                        </a:rPr>
                        <a:t>بیمارستان از </a:t>
                      </a:r>
                      <a:r>
                        <a:rPr lang="fa-IR" sz="2400" b="1" kern="1200" dirty="0" err="1">
                          <a:solidFill>
                            <a:schemeClr val="tx1"/>
                          </a:solidFill>
                          <a:effectLst/>
                          <a:latin typeface="Calibri"/>
                          <a:ea typeface="Times New Roman"/>
                          <a:cs typeface="B Yagut"/>
                        </a:rPr>
                        <a:t>راهنماها</a:t>
                      </a:r>
                      <a:r>
                        <a:rPr lang="fa-IR" sz="2400" b="1" kern="1200" dirty="0">
                          <a:solidFill>
                            <a:schemeClr val="tx1"/>
                          </a:solidFill>
                          <a:effectLst/>
                          <a:latin typeface="Calibri"/>
                          <a:ea typeface="Times New Roman"/>
                          <a:cs typeface="B Yagut"/>
                        </a:rPr>
                        <a:t> ، از جمله </a:t>
                      </a:r>
                      <a:r>
                        <a:rPr lang="fa-IR" sz="2400" b="1" kern="1200" dirty="0" err="1">
                          <a:solidFill>
                            <a:schemeClr val="tx1"/>
                          </a:solidFill>
                          <a:effectLst/>
                          <a:latin typeface="Calibri"/>
                          <a:ea typeface="Times New Roman"/>
                          <a:cs typeface="B Yagut"/>
                        </a:rPr>
                        <a:t>راهنماهای</a:t>
                      </a:r>
                      <a:r>
                        <a:rPr lang="fa-IR" sz="2400" b="1" kern="1200" dirty="0">
                          <a:solidFill>
                            <a:schemeClr val="tx1"/>
                          </a:solidFill>
                          <a:effectLst/>
                          <a:latin typeface="Calibri"/>
                          <a:ea typeface="Times New Roman"/>
                          <a:cs typeface="B Yagut"/>
                        </a:rPr>
                        <a:t> سازمان جهانی بهداشت ، جهت مدیریت دفع </a:t>
                      </a:r>
                      <a:r>
                        <a:rPr lang="fa-IR" sz="2400" b="1" kern="1200" dirty="0" err="1">
                          <a:solidFill>
                            <a:schemeClr val="tx1"/>
                          </a:solidFill>
                          <a:effectLst/>
                          <a:latin typeface="Calibri"/>
                          <a:ea typeface="Times New Roman"/>
                          <a:cs typeface="B Yagut"/>
                        </a:rPr>
                        <a:t>پسماندهای</a:t>
                      </a:r>
                      <a:r>
                        <a:rPr lang="fa-IR" sz="2400" b="1" kern="1200" dirty="0">
                          <a:solidFill>
                            <a:schemeClr val="tx1"/>
                          </a:solidFill>
                          <a:effectLst/>
                          <a:latin typeface="Calibri"/>
                          <a:ea typeface="Times New Roman"/>
                          <a:cs typeface="B Yagut"/>
                        </a:rPr>
                        <a:t> نوک  تیز و برنده تبعیت می نماید</a:t>
                      </a:r>
                      <a:endParaRPr lang="en-US" sz="2400" b="1" kern="1200" dirty="0">
                        <a:solidFill>
                          <a:schemeClr val="tx1"/>
                        </a:solidFill>
                        <a:effectLst/>
                        <a:latin typeface="Calibri"/>
                        <a:ea typeface="Times New Roman"/>
                        <a:cs typeface="B 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1" eaLnBrk="1" latinLnBrk="0" hangingPunct="1">
                        <a:lnSpc>
                          <a:spcPct val="115000"/>
                        </a:lnSpc>
                        <a:spcAft>
                          <a:spcPts val="1000"/>
                        </a:spcAft>
                      </a:pPr>
                      <a:r>
                        <a:rPr lang="fa-IR" sz="2400" b="1" kern="1200" dirty="0" err="1">
                          <a:solidFill>
                            <a:schemeClr val="tx1"/>
                          </a:solidFill>
                          <a:effectLst/>
                          <a:latin typeface="Calibri"/>
                          <a:ea typeface="Times New Roman"/>
                          <a:cs typeface="B Yagut"/>
                        </a:rPr>
                        <a:t>راهنماهای</a:t>
                      </a:r>
                      <a:r>
                        <a:rPr lang="fa-IR" sz="2400" b="1" kern="1200" dirty="0">
                          <a:solidFill>
                            <a:schemeClr val="tx1"/>
                          </a:solidFill>
                          <a:effectLst/>
                          <a:latin typeface="Calibri"/>
                          <a:ea typeface="Times New Roman"/>
                          <a:cs typeface="B Yagut"/>
                        </a:rPr>
                        <a:t> </a:t>
                      </a:r>
                      <a:r>
                        <a:rPr lang="fa-IR" sz="2400" b="1" kern="1200" dirty="0">
                          <a:solidFill>
                            <a:schemeClr val="tx1"/>
                          </a:solidFill>
                          <a:effectLst/>
                          <a:latin typeface="Calibri"/>
                          <a:ea typeface="Times New Roman"/>
                          <a:cs typeface="B Yagut"/>
                          <a:hlinkClick r:id="" action="ppaction://hlinkfile"/>
                        </a:rPr>
                        <a:t>مدیریت</a:t>
                      </a:r>
                      <a:r>
                        <a:rPr lang="fa-IR" sz="2400" b="1" kern="1200" dirty="0">
                          <a:solidFill>
                            <a:schemeClr val="tx1"/>
                          </a:solidFill>
                          <a:effectLst/>
                          <a:latin typeface="Calibri"/>
                          <a:ea typeface="Times New Roman"/>
                          <a:cs typeface="B Yagut"/>
                        </a:rPr>
                        <a:t> دفع </a:t>
                      </a:r>
                      <a:r>
                        <a:rPr lang="fa-IR" sz="2400" b="1" kern="1200" dirty="0" err="1">
                          <a:solidFill>
                            <a:schemeClr val="tx1"/>
                          </a:solidFill>
                          <a:effectLst/>
                          <a:latin typeface="Calibri"/>
                          <a:ea typeface="Times New Roman"/>
                          <a:cs typeface="B Yagut"/>
                        </a:rPr>
                        <a:t>پسماند</a:t>
                      </a:r>
                      <a:r>
                        <a:rPr lang="fa-IR" sz="2400" b="1" kern="1200" dirty="0">
                          <a:solidFill>
                            <a:schemeClr val="tx1"/>
                          </a:solidFill>
                          <a:effectLst/>
                          <a:latin typeface="Calibri"/>
                          <a:ea typeface="Times New Roman"/>
                          <a:cs typeface="B Yagut"/>
                        </a:rPr>
                        <a:t> های تیز و برنده</a:t>
                      </a:r>
                      <a:endParaRPr lang="en-US" sz="2400" b="1" kern="1200" dirty="0">
                        <a:solidFill>
                          <a:schemeClr val="tx1"/>
                        </a:solidFill>
                        <a:effectLst/>
                        <a:latin typeface="Calibri"/>
                        <a:ea typeface="Times New Roman"/>
                        <a:cs typeface="B Yagu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6145"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3532632"/>
            <a:ext cx="3353861" cy="33773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38600" y="4268825"/>
            <a:ext cx="258445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489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0"/>
            <a:ext cx="5942367"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RECAP  IS PERMITTED?</a:t>
            </a:r>
          </a:p>
          <a:p>
            <a:pPr algn="ct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WHERE…..</a:t>
            </a:r>
          </a:p>
          <a:p>
            <a:pPr algn="ct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HOW……..</a:t>
            </a:r>
            <a:endParaRPr lang="fa-IR" sz="54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lvl="1" rtl="1"/>
            <a:r>
              <a:rPr lang="fa-IR" sz="2000" b="1" dirty="0">
                <a:ln w="10541" cmpd="sng">
                  <a:solidFill>
                    <a:schemeClr val="accent1">
                      <a:lumMod val="50000"/>
                    </a:schemeClr>
                  </a:solidFill>
                  <a:prstDash val="solid"/>
                </a:ln>
                <a:solidFill>
                  <a:schemeClr val="tx1"/>
                </a:solidFill>
              </a:rPr>
              <a:t>اطلاع رساني و اعلام نتايج معوقه تست هاي پاراكلينيك به بيماران و مراقبان آنان بعد از ترخيص از بيمارستان صورت می پذیرد.</a:t>
            </a:r>
            <a:r>
              <a:rPr lang="en-US" sz="1600" dirty="0"/>
              <a:t/>
            </a:r>
            <a:br>
              <a:rPr lang="en-US" sz="1600" dirty="0"/>
            </a:br>
            <a:endParaRPr lang="fa-IR" dirty="0"/>
          </a:p>
        </p:txBody>
      </p:sp>
      <p:sp>
        <p:nvSpPr>
          <p:cNvPr id="1026" name="Rectangle 2"/>
          <p:cNvSpPr>
            <a:spLocks noChangeArrowheads="1"/>
          </p:cNvSpPr>
          <p:nvPr/>
        </p:nvSpPr>
        <p:spPr bwMode="auto">
          <a:xfrm>
            <a:off x="304800" y="2438400"/>
            <a:ext cx="8610600" cy="3270126"/>
          </a:xfrm>
          <a:prstGeom prst="rect">
            <a:avLst/>
          </a:prstGeom>
          <a:solidFill>
            <a:schemeClr val="accent3">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800" b="1" i="0" u="none" strike="noStrike" normalizeH="0" baseline="0" dirty="0" smtClean="0">
                <a:ln w="19050">
                  <a:solidFill>
                    <a:schemeClr val="tx1"/>
                  </a:solidFill>
                  <a:prstDash val="solid"/>
                </a:ln>
                <a:solidFill>
                  <a:schemeClr val="bg2">
                    <a:lumMod val="10000"/>
                  </a:schemeClr>
                </a:solidFill>
                <a:effectLst>
                  <a:outerShdw blurRad="50000" dist="50800" dir="7500000" algn="tl">
                    <a:srgbClr val="000000">
                      <a:shade val="5000"/>
                      <a:alpha val="35000"/>
                    </a:srgbClr>
                  </a:outerShdw>
                </a:effectLst>
                <a:latin typeface="Calibri" pitchFamily="34" charset="0"/>
                <a:ea typeface="Calibri" pitchFamily="34" charset="0"/>
                <a:cs typeface="B Nazanin" pitchFamily="2" charset="-78"/>
              </a:rPr>
              <a:t>سنجه 1. خط مشي</a:t>
            </a:r>
            <a:r>
              <a:rPr kumimoji="0" lang="fa-IR" sz="2800" b="1" i="0" u="none" strike="noStrike" normalizeH="0" baseline="0" dirty="0" smtClean="0">
                <a:ln w="19050">
                  <a:solidFill>
                    <a:schemeClr val="tx1"/>
                  </a:solidFill>
                  <a:prstDash val="solid"/>
                </a:ln>
                <a:solidFill>
                  <a:schemeClr val="bg2">
                    <a:lumMod val="10000"/>
                  </a:schemeClr>
                </a:solidFill>
                <a:effectLst>
                  <a:outerShdw blurRad="50000" dist="50800" dir="7500000" algn="tl">
                    <a:srgbClr val="000000">
                      <a:shade val="5000"/>
                      <a:alpha val="35000"/>
                    </a:srgbClr>
                  </a:outerShdw>
                </a:effectLst>
                <a:latin typeface="Arial" pitchFamily="34" charset="0"/>
                <a:ea typeface="Calibri" pitchFamily="34" charset="0"/>
                <a:cs typeface="B Nazanin" pitchFamily="2" charset="-78"/>
              </a:rPr>
              <a:t> </a:t>
            </a:r>
            <a:r>
              <a:rPr kumimoji="0" lang="fa-IR" sz="2800" b="1" i="0" u="none" strike="noStrike" normalizeH="0" baseline="0" dirty="0" smtClean="0">
                <a:ln w="19050">
                  <a:solidFill>
                    <a:schemeClr val="tx1"/>
                  </a:solidFill>
                  <a:prstDash val="solid"/>
                </a:ln>
                <a:solidFill>
                  <a:schemeClr val="bg2">
                    <a:lumMod val="10000"/>
                  </a:schemeClr>
                </a:solidFill>
                <a:effectLst>
                  <a:outerShdw blurRad="50000" dist="50800" dir="7500000" algn="tl">
                    <a:srgbClr val="000000">
                      <a:shade val="5000"/>
                      <a:alpha val="35000"/>
                    </a:srgbClr>
                  </a:outerShdw>
                </a:effectLst>
                <a:latin typeface="Calibri" pitchFamily="34" charset="0"/>
                <a:ea typeface="Calibri" pitchFamily="34" charset="0"/>
                <a:cs typeface="B Nazanin" pitchFamily="2" charset="-78"/>
              </a:rPr>
              <a:t>و روش </a:t>
            </a:r>
            <a:r>
              <a:rPr kumimoji="0" lang="fa-IR" sz="2800" b="1" i="0" u="none" strike="noStrike" normalizeH="0" baseline="0" dirty="0" smtClean="0">
                <a:ln w="19050">
                  <a:solidFill>
                    <a:schemeClr val="tx1"/>
                  </a:solidFill>
                  <a:prstDash val="solid"/>
                </a:ln>
                <a:solidFill>
                  <a:schemeClr val="bg2">
                    <a:lumMod val="10000"/>
                  </a:schemeClr>
                </a:solidFill>
                <a:effectLst>
                  <a:outerShdw blurRad="50000" dist="50800" dir="7500000" algn="tl">
                    <a:srgbClr val="000000">
                      <a:shade val="5000"/>
                      <a:alpha val="35000"/>
                    </a:srgbClr>
                  </a:outerShdw>
                </a:effectLst>
                <a:latin typeface="Arial" pitchFamily="34" charset="0"/>
                <a:ea typeface="Calibri" pitchFamily="34" charset="0"/>
                <a:cs typeface="B Nazanin" pitchFamily="2" charset="-78"/>
              </a:rPr>
              <a:t>اطلاع رساني و اعلام  نتايج معوقه تست هاي  پاراكلينيك به بيماران و  مراقبان آنان بعد از ترخيص از بيمارستان</a:t>
            </a:r>
            <a:r>
              <a:rPr kumimoji="0" lang="fa-IR" sz="2800" b="1" i="0" u="none" strike="noStrike" normalizeH="0" baseline="0" dirty="0" smtClean="0">
                <a:ln w="19050">
                  <a:solidFill>
                    <a:schemeClr val="tx1"/>
                  </a:solidFill>
                  <a:prstDash val="solid"/>
                </a:ln>
                <a:solidFill>
                  <a:schemeClr val="bg2">
                    <a:lumMod val="10000"/>
                  </a:schemeClr>
                </a:solidFill>
                <a:effectLst>
                  <a:outerShdw blurRad="50000" dist="50800" dir="7500000" algn="tl">
                    <a:srgbClr val="000000">
                      <a:shade val="5000"/>
                      <a:alpha val="35000"/>
                    </a:srgbClr>
                  </a:outerShdw>
                </a:effectLst>
                <a:latin typeface="Calibri" pitchFamily="34" charset="0"/>
                <a:ea typeface="Calibri" pitchFamily="34" charset="0"/>
                <a:cs typeface="B Nazanin" pitchFamily="2" charset="-78"/>
              </a:rPr>
              <a:t>،  با</a:t>
            </a:r>
          </a:p>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800" b="1" i="0" u="none" strike="noStrike" normalizeH="0" baseline="0" dirty="0" smtClean="0">
                <a:ln w="19050">
                  <a:solidFill>
                    <a:schemeClr val="tx1"/>
                  </a:solidFill>
                  <a:prstDash val="solid"/>
                </a:ln>
                <a:solidFill>
                  <a:schemeClr val="bg2">
                    <a:lumMod val="10000"/>
                  </a:schemeClr>
                </a:solidFill>
                <a:effectLst>
                  <a:outerShdw blurRad="50000" dist="50800" dir="7500000" algn="tl">
                    <a:srgbClr val="000000">
                      <a:shade val="5000"/>
                      <a:alpha val="35000"/>
                    </a:srgbClr>
                  </a:outerShdw>
                </a:effectLst>
                <a:latin typeface="Calibri" pitchFamily="34" charset="0"/>
                <a:ea typeface="Calibri" pitchFamily="34" charset="0"/>
                <a:cs typeface="B Nazanin" pitchFamily="2" charset="-78"/>
              </a:rPr>
              <a:t> رعايت حداقل هاي مورد انتظار</a:t>
            </a:r>
            <a:r>
              <a:rPr kumimoji="0" lang="fa-IR" sz="2800" b="1" i="0" u="none" strike="noStrike" normalizeH="0" baseline="0" dirty="0" smtClean="0">
                <a:ln w="19050">
                  <a:solidFill>
                    <a:schemeClr val="tx1"/>
                  </a:solidFill>
                  <a:prstDash val="solid"/>
                </a:ln>
                <a:solidFill>
                  <a:schemeClr val="bg2">
                    <a:lumMod val="10000"/>
                  </a:schemeClr>
                </a:solidFill>
                <a:effectLst>
                  <a:outerShdw blurRad="50000" dist="50800" dir="7500000" algn="tl">
                    <a:srgbClr val="000000">
                      <a:shade val="5000"/>
                      <a:alpha val="35000"/>
                    </a:srgbClr>
                  </a:outerShdw>
                </a:effectLst>
                <a:latin typeface="Arial" pitchFamily="34" charset="0"/>
                <a:ea typeface="Calibri" pitchFamily="34" charset="0"/>
                <a:cs typeface="B Nazanin" pitchFamily="2" charset="-78"/>
              </a:rPr>
              <a:t> </a:t>
            </a:r>
            <a:r>
              <a:rPr kumimoji="0" lang="fa-IR" sz="2800" b="1" i="0" u="none" strike="noStrike" normalizeH="0" baseline="0" dirty="0" smtClean="0">
                <a:ln w="19050">
                  <a:solidFill>
                    <a:schemeClr val="tx1"/>
                  </a:solidFill>
                  <a:prstDash val="solid"/>
                </a:ln>
                <a:solidFill>
                  <a:schemeClr val="bg2">
                    <a:lumMod val="10000"/>
                  </a:schemeClr>
                </a:solidFill>
                <a:effectLst>
                  <a:outerShdw blurRad="50000" dist="50800" dir="7500000" algn="tl">
                    <a:srgbClr val="000000">
                      <a:shade val="5000"/>
                      <a:alpha val="35000"/>
                    </a:srgbClr>
                  </a:outerShdw>
                </a:effectLst>
                <a:latin typeface="Calibri" pitchFamily="34" charset="0"/>
                <a:ea typeface="Calibri" pitchFamily="34" charset="0"/>
                <a:cs typeface="B Nazanin" pitchFamily="2" charset="-78"/>
              </a:rPr>
              <a:t>تدوين شده  است، افراد دخیل در اجراي خط مشی و روش مذكور، در تهیه آن شركت داشته و  كاركنان</a:t>
            </a:r>
          </a:p>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800" b="1" i="0" u="none" strike="noStrike" normalizeH="0" baseline="0" dirty="0" smtClean="0">
                <a:ln w="19050">
                  <a:solidFill>
                    <a:schemeClr val="tx1"/>
                  </a:solidFill>
                  <a:prstDash val="solid"/>
                </a:ln>
                <a:solidFill>
                  <a:schemeClr val="bg2">
                    <a:lumMod val="10000"/>
                  </a:schemeClr>
                </a:solidFill>
                <a:effectLst>
                  <a:outerShdw blurRad="50000" dist="50800" dir="7500000" algn="tl">
                    <a:srgbClr val="000000">
                      <a:shade val="5000"/>
                      <a:alpha val="35000"/>
                    </a:srgbClr>
                  </a:outerShdw>
                </a:effectLst>
                <a:latin typeface="Calibri" pitchFamily="34" charset="0"/>
                <a:ea typeface="Calibri" pitchFamily="34" charset="0"/>
                <a:cs typeface="B Nazanin" pitchFamily="2" charset="-78"/>
              </a:rPr>
              <a:t> مربوطه  از آن آگاهی داشته و بر اساس آن عمل مي نمايند.</a:t>
            </a:r>
            <a:endParaRPr kumimoji="0" lang="fa-IR" sz="2800" b="1" i="0" u="none" strike="noStrike" normalizeH="0" baseline="0" dirty="0" smtClean="0">
              <a:ln w="19050">
                <a:solidFill>
                  <a:schemeClr val="tx1"/>
                </a:solidFill>
                <a:prstDash val="solid"/>
              </a:ln>
              <a:solidFill>
                <a:schemeClr val="bg2">
                  <a:lumMod val="10000"/>
                </a:schemeClr>
              </a:solidFill>
              <a:effectLst>
                <a:outerShdw blurRad="50000" dist="50800" dir="7500000" algn="tl">
                  <a:srgbClr val="000000">
                    <a:shade val="5000"/>
                    <a:alpha val="35000"/>
                  </a:srgbClr>
                </a:outerShdw>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95400"/>
            <a:ext cx="63246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STANDARD </a:t>
            </a:r>
          </a:p>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CONDITION of</a:t>
            </a:r>
          </a:p>
          <a:p>
            <a:pPr algn="ct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SAFETY BOXES</a:t>
            </a:r>
            <a:endParaRPr lang="fa-IR"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05000"/>
            <a:ext cx="7162800" cy="2192908"/>
          </a:xfrm>
          <a:prstGeom prst="rect">
            <a:avLst/>
          </a:prstGeom>
          <a:solidFill>
            <a:srgbClr val="FFFF00"/>
          </a:solidFill>
          <a:ln>
            <a:solidFill>
              <a:schemeClr val="tx1"/>
            </a:solidFill>
          </a:ln>
        </p:spPr>
        <p:txBody>
          <a:bodyPr wrap="square">
            <a:spAutoFit/>
          </a:bodyPr>
          <a:lstStyle/>
          <a:p>
            <a:pPr lvl="1" algn="ctr" rtl="1">
              <a:lnSpc>
                <a:spcPct val="115000"/>
              </a:lnSpc>
              <a:spcAft>
                <a:spcPts val="1000"/>
              </a:spcAft>
            </a:pPr>
            <a:r>
              <a:rPr lang="fa-IR" sz="4000" b="1" dirty="0">
                <a:latin typeface="Calibri" panose="020F0502020204030204" pitchFamily="34" charset="0"/>
                <a:ea typeface="Calibri" panose="020F0502020204030204" pitchFamily="34" charset="0"/>
                <a:cs typeface="B Titr" panose="00000700000000000000" pitchFamily="2" charset="-78"/>
              </a:rPr>
              <a:t>دستورالعمل </a:t>
            </a:r>
            <a:r>
              <a:rPr lang="fa-IR" sz="4000" b="1" dirty="0" err="1">
                <a:latin typeface="Calibri" panose="020F0502020204030204" pitchFamily="34" charset="0"/>
                <a:ea typeface="Calibri" panose="020F0502020204030204" pitchFamily="34" charset="0"/>
                <a:cs typeface="B Titr" panose="00000700000000000000" pitchFamily="2" charset="-78"/>
              </a:rPr>
              <a:t>كمك</a:t>
            </a:r>
            <a:r>
              <a:rPr lang="fa-IR" sz="4000" b="1" dirty="0">
                <a:latin typeface="Calibri" panose="020F0502020204030204" pitchFamily="34" charset="0"/>
                <a:ea typeface="Calibri" panose="020F0502020204030204" pitchFamily="34" charset="0"/>
                <a:cs typeface="B Titr" panose="00000700000000000000" pitchFamily="2" charset="-78"/>
              </a:rPr>
              <a:t> </a:t>
            </a:r>
            <a:r>
              <a:rPr lang="fa-IR" sz="4000" b="1" dirty="0" err="1">
                <a:latin typeface="Calibri" panose="020F0502020204030204" pitchFamily="34" charset="0"/>
                <a:ea typeface="Calibri" panose="020F0502020204030204" pitchFamily="34" charset="0"/>
                <a:cs typeface="B Titr" panose="00000700000000000000" pitchFamily="2" charset="-78"/>
              </a:rPr>
              <a:t>هاي</a:t>
            </a:r>
            <a:r>
              <a:rPr lang="fa-IR" sz="4000" b="1" dirty="0">
                <a:latin typeface="Calibri" panose="020F0502020204030204" pitchFamily="34" charset="0"/>
                <a:ea typeface="Calibri" panose="020F0502020204030204" pitchFamily="34" charset="0"/>
                <a:cs typeface="B Titr" panose="00000700000000000000" pitchFamily="2" charset="-78"/>
              </a:rPr>
              <a:t> اوليه </a:t>
            </a:r>
            <a:r>
              <a:rPr lang="fa-IR" sz="4000" b="1" dirty="0" err="1">
                <a:latin typeface="Calibri" panose="020F0502020204030204" pitchFamily="34" charset="0"/>
                <a:ea typeface="Calibri" panose="020F0502020204030204" pitchFamily="34" charset="0"/>
                <a:cs typeface="B Titr" panose="00000700000000000000" pitchFamily="2" charset="-78"/>
              </a:rPr>
              <a:t>فوري</a:t>
            </a:r>
            <a:r>
              <a:rPr lang="fa-IR" sz="4000" b="1" dirty="0">
                <a:latin typeface="Calibri" panose="020F0502020204030204" pitchFamily="34" charset="0"/>
                <a:ea typeface="Calibri" panose="020F0502020204030204" pitchFamily="34" charset="0"/>
                <a:cs typeface="B Titr" panose="00000700000000000000" pitchFamily="2" charset="-78"/>
              </a:rPr>
              <a:t> پس از مواجهه در </a:t>
            </a:r>
            <a:r>
              <a:rPr lang="fa-IR" sz="4000" b="1" dirty="0" err="1">
                <a:latin typeface="Calibri" panose="020F0502020204030204" pitchFamily="34" charset="0"/>
                <a:ea typeface="Calibri" panose="020F0502020204030204" pitchFamily="34" charset="0"/>
                <a:cs typeface="B Titr" panose="00000700000000000000" pitchFamily="2" charset="-78"/>
              </a:rPr>
              <a:t>كاركنان</a:t>
            </a:r>
            <a:r>
              <a:rPr lang="fa-IR" sz="4000" b="1" dirty="0">
                <a:latin typeface="Calibri" panose="020F0502020204030204" pitchFamily="34" charset="0"/>
                <a:ea typeface="Calibri" panose="020F0502020204030204" pitchFamily="34" charset="0"/>
                <a:cs typeface="B Titr" panose="00000700000000000000" pitchFamily="2" charset="-78"/>
              </a:rPr>
              <a:t> خدمات </a:t>
            </a:r>
            <a:r>
              <a:rPr lang="fa-IR" sz="4000" b="1" dirty="0" smtClean="0">
                <a:latin typeface="Calibri" panose="020F0502020204030204" pitchFamily="34" charset="0"/>
                <a:ea typeface="Calibri" panose="020F0502020204030204" pitchFamily="34" charset="0"/>
                <a:cs typeface="B Titr" panose="00000700000000000000" pitchFamily="2" charset="-78"/>
              </a:rPr>
              <a:t>سلامت</a:t>
            </a:r>
            <a:endParaRPr lang="en-US" sz="4000" dirty="0">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xmlns="" val="3764944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391400" cy="4896725"/>
          </a:xfrm>
          <a:prstGeom prst="rect">
            <a:avLst/>
          </a:prstGeom>
          <a:solidFill>
            <a:schemeClr val="bg1">
              <a:lumMod val="85000"/>
            </a:schemeClr>
          </a:solidFill>
          <a:ln>
            <a:solidFill>
              <a:srgbClr val="002060"/>
            </a:solidFill>
          </a:ln>
        </p:spPr>
        <p:txBody>
          <a:bodyPr wrap="square">
            <a:spAutoFit/>
          </a:bodyPr>
          <a:lstStyle/>
          <a:p>
            <a:pPr lvl="0" algn="ctr" rtl="1"/>
            <a:r>
              <a:rPr lang="fa-IR" sz="2800" b="1" dirty="0">
                <a:solidFill>
                  <a:srgbClr val="008000"/>
                </a:solidFill>
                <a:latin typeface="Calibri" panose="020F0502020204030204" pitchFamily="34" charset="0"/>
                <a:ea typeface="Calibri" panose="020F0502020204030204" pitchFamily="34" charset="0"/>
                <a:cs typeface="B Titr" panose="00000700000000000000" pitchFamily="2" charset="-78"/>
              </a:rPr>
              <a:t>جراحات و اتفاقات عمده در </a:t>
            </a:r>
            <a:r>
              <a:rPr lang="fa-IR" sz="2800" b="1" dirty="0" err="1">
                <a:solidFill>
                  <a:srgbClr val="008000"/>
                </a:solidFill>
                <a:latin typeface="Calibri" panose="020F0502020204030204" pitchFamily="34" charset="0"/>
                <a:ea typeface="Calibri" panose="020F0502020204030204" pitchFamily="34" charset="0"/>
                <a:cs typeface="B Titr" panose="00000700000000000000" pitchFamily="2" charset="-78"/>
              </a:rPr>
              <a:t>حين</a:t>
            </a:r>
            <a:r>
              <a:rPr lang="fa-IR" sz="2800" b="1" dirty="0">
                <a:solidFill>
                  <a:srgbClr val="008000"/>
                </a:solidFill>
                <a:latin typeface="Calibri" panose="020F0502020204030204" pitchFamily="34" charset="0"/>
                <a:ea typeface="Calibri" panose="020F0502020204030204" pitchFamily="34" charset="0"/>
                <a:cs typeface="B Titr" panose="00000700000000000000" pitchFamily="2" charset="-78"/>
              </a:rPr>
              <a:t>  اقدامات و </a:t>
            </a:r>
            <a:r>
              <a:rPr lang="fa-IR" sz="2800" b="1" dirty="0" err="1">
                <a:solidFill>
                  <a:srgbClr val="008000"/>
                </a:solidFill>
                <a:latin typeface="Calibri" panose="020F0502020204030204" pitchFamily="34" charset="0"/>
                <a:ea typeface="Calibri" panose="020F0502020204030204" pitchFamily="34" charset="0"/>
                <a:cs typeface="B Titr" panose="00000700000000000000" pitchFamily="2" charset="-78"/>
              </a:rPr>
              <a:t>پروسیجرهاي</a:t>
            </a:r>
            <a:r>
              <a:rPr lang="fa-IR" sz="2800" b="1" dirty="0">
                <a:solidFill>
                  <a:srgbClr val="008000"/>
                </a:solidFill>
                <a:latin typeface="Calibri" panose="020F0502020204030204" pitchFamily="34" charset="0"/>
                <a:ea typeface="Calibri" panose="020F0502020204030204" pitchFamily="34" charset="0"/>
                <a:cs typeface="B Titr" panose="00000700000000000000" pitchFamily="2" charset="-78"/>
              </a:rPr>
              <a:t> </a:t>
            </a:r>
            <a:r>
              <a:rPr lang="fa-IR" sz="2800" b="1" dirty="0" smtClean="0">
                <a:solidFill>
                  <a:srgbClr val="008000"/>
                </a:solidFill>
                <a:latin typeface="Calibri" panose="020F0502020204030204" pitchFamily="34" charset="0"/>
                <a:ea typeface="Calibri" panose="020F0502020204030204" pitchFamily="34" charset="0"/>
                <a:cs typeface="B Titr" panose="00000700000000000000" pitchFamily="2" charset="-78"/>
              </a:rPr>
              <a:t>درمانی </a:t>
            </a:r>
            <a:r>
              <a:rPr lang="fa-IR" sz="2800" dirty="0">
                <a:solidFill>
                  <a:srgbClr val="008000"/>
                </a:solidFill>
                <a:cs typeface="B Titr" panose="00000700000000000000" pitchFamily="2" charset="-78"/>
              </a:rPr>
              <a:t>مواجهه با وسایل تیر و برنده </a:t>
            </a:r>
            <a:endParaRPr lang="en-US" sz="2800" dirty="0">
              <a:solidFill>
                <a:srgbClr val="008000"/>
              </a:solidFill>
              <a:cs typeface="B Titr" panose="00000700000000000000" pitchFamily="2" charset="-78"/>
            </a:endParaRPr>
          </a:p>
          <a:p>
            <a:pPr lvl="0" rtl="1"/>
            <a:endParaRPr lang="fa-IR" sz="2800" dirty="0" smtClean="0">
              <a:cs typeface="B Titr" panose="00000700000000000000" pitchFamily="2" charset="-78"/>
            </a:endParaRPr>
          </a:p>
          <a:p>
            <a:pPr marL="457200" lvl="0" indent="-457200" algn="r" rtl="1">
              <a:buClr>
                <a:schemeClr val="bg2">
                  <a:lumMod val="10000"/>
                </a:schemeClr>
              </a:buClr>
              <a:buFont typeface="Wingdings" panose="05000000000000000000" pitchFamily="2" charset="2"/>
              <a:buChar char="q"/>
            </a:pPr>
            <a:r>
              <a:rPr lang="fa-IR" sz="2800" dirty="0" err="1" smtClean="0">
                <a:cs typeface="B Titr" panose="00000700000000000000" pitchFamily="2" charset="-78"/>
              </a:rPr>
              <a:t>پاشيدن</a:t>
            </a:r>
            <a:r>
              <a:rPr lang="fa-IR" sz="2800" dirty="0" smtClean="0">
                <a:cs typeface="B Titr" panose="00000700000000000000" pitchFamily="2" charset="-78"/>
              </a:rPr>
              <a:t> </a:t>
            </a:r>
            <a:r>
              <a:rPr lang="fa-IR" sz="2800" dirty="0">
                <a:cs typeface="B Titr" panose="00000700000000000000" pitchFamily="2" charset="-78"/>
              </a:rPr>
              <a:t>خون </a:t>
            </a:r>
            <a:r>
              <a:rPr lang="fa-IR" sz="2800" dirty="0" err="1">
                <a:cs typeface="B Titr" panose="00000700000000000000" pitchFamily="2" charset="-78"/>
              </a:rPr>
              <a:t>يا</a:t>
            </a:r>
            <a:r>
              <a:rPr lang="fa-IR" sz="2800" dirty="0">
                <a:cs typeface="B Titr" panose="00000700000000000000" pitchFamily="2" charset="-78"/>
              </a:rPr>
              <a:t> </a:t>
            </a:r>
            <a:r>
              <a:rPr lang="fa-IR" sz="2800" dirty="0" err="1">
                <a:cs typeface="B Titr" panose="00000700000000000000" pitchFamily="2" charset="-78"/>
              </a:rPr>
              <a:t>ساير</a:t>
            </a:r>
            <a:r>
              <a:rPr lang="fa-IR" sz="2800" dirty="0">
                <a:cs typeface="B Titr" panose="00000700000000000000" pitchFamily="2" charset="-78"/>
              </a:rPr>
              <a:t> ترشحات آلوده بدن </a:t>
            </a:r>
            <a:r>
              <a:rPr lang="fa-IR" sz="2800" dirty="0" err="1">
                <a:cs typeface="B Titr" panose="00000700000000000000" pitchFamily="2" charset="-78"/>
              </a:rPr>
              <a:t>بيمار</a:t>
            </a:r>
            <a:r>
              <a:rPr lang="fa-IR" sz="2800" dirty="0">
                <a:cs typeface="B Titr" panose="00000700000000000000" pitchFamily="2" charset="-78"/>
              </a:rPr>
              <a:t> به </a:t>
            </a:r>
            <a:r>
              <a:rPr lang="fa-IR" sz="2800" dirty="0" err="1">
                <a:cs typeface="B Titr" panose="00000700000000000000" pitchFamily="2" charset="-78"/>
              </a:rPr>
              <a:t>بريدگي</a:t>
            </a:r>
            <a:r>
              <a:rPr lang="fa-IR" sz="2800" dirty="0">
                <a:cs typeface="B Titr" panose="00000700000000000000" pitchFamily="2" charset="-78"/>
              </a:rPr>
              <a:t> </a:t>
            </a:r>
            <a:r>
              <a:rPr lang="fa-IR" sz="2800" dirty="0" err="1">
                <a:cs typeface="B Titr" panose="00000700000000000000" pitchFamily="2" charset="-78"/>
              </a:rPr>
              <a:t>هاي</a:t>
            </a:r>
            <a:r>
              <a:rPr lang="fa-IR" sz="2800" dirty="0">
                <a:cs typeface="B Titr" panose="00000700000000000000" pitchFamily="2" charset="-78"/>
              </a:rPr>
              <a:t> باز، ملتحمه، غشاء </a:t>
            </a:r>
            <a:r>
              <a:rPr lang="fa-IR" sz="2800" dirty="0" err="1">
                <a:cs typeface="B Titr" panose="00000700000000000000" pitchFamily="2" charset="-78"/>
              </a:rPr>
              <a:t>مخاطي</a:t>
            </a:r>
            <a:r>
              <a:rPr lang="fa-IR" sz="2800" dirty="0">
                <a:cs typeface="B Titr" panose="00000700000000000000" pitchFamily="2" charset="-78"/>
              </a:rPr>
              <a:t> (</a:t>
            </a:r>
            <a:r>
              <a:rPr lang="fa-IR" sz="2800" dirty="0" err="1">
                <a:cs typeface="B Titr" panose="00000700000000000000" pitchFamily="2" charset="-78"/>
              </a:rPr>
              <a:t>براي</a:t>
            </a:r>
            <a:r>
              <a:rPr lang="fa-IR" sz="2800" dirty="0">
                <a:cs typeface="B Titr" panose="00000700000000000000" pitchFamily="2" charset="-78"/>
              </a:rPr>
              <a:t> مثال داخل دهان) و گاز </a:t>
            </a:r>
            <a:r>
              <a:rPr lang="fa-IR" sz="2800" dirty="0" err="1">
                <a:cs typeface="B Titr" panose="00000700000000000000" pitchFamily="2" charset="-78"/>
              </a:rPr>
              <a:t>گرفتگي</a:t>
            </a:r>
            <a:r>
              <a:rPr lang="fa-IR" sz="2800" dirty="0">
                <a:cs typeface="B Titr" panose="00000700000000000000" pitchFamily="2" charset="-78"/>
              </a:rPr>
              <a:t> </a:t>
            </a:r>
            <a:r>
              <a:rPr lang="fa-IR" sz="2800" dirty="0" err="1">
                <a:cs typeface="B Titr" panose="00000700000000000000" pitchFamily="2" charset="-78"/>
              </a:rPr>
              <a:t>كه</a:t>
            </a:r>
            <a:r>
              <a:rPr lang="fa-IR" sz="2800" dirty="0">
                <a:cs typeface="B Titr" panose="00000700000000000000" pitchFamily="2" charset="-78"/>
              </a:rPr>
              <a:t> منجر به </a:t>
            </a:r>
            <a:r>
              <a:rPr lang="fa-IR" sz="2800" dirty="0" err="1">
                <a:cs typeface="B Titr" panose="00000700000000000000" pitchFamily="2" charset="-78"/>
              </a:rPr>
              <a:t>پارگي</a:t>
            </a:r>
            <a:r>
              <a:rPr lang="fa-IR" sz="2800" dirty="0">
                <a:cs typeface="B Titr" panose="00000700000000000000" pitchFamily="2" charset="-78"/>
              </a:rPr>
              <a:t> </a:t>
            </a:r>
            <a:r>
              <a:rPr lang="fa-IR" sz="2800" dirty="0" err="1">
                <a:cs typeface="B Titr" panose="00000700000000000000" pitchFamily="2" charset="-78"/>
              </a:rPr>
              <a:t>اپيدرم</a:t>
            </a:r>
            <a:r>
              <a:rPr lang="fa-IR" sz="2800" dirty="0">
                <a:cs typeface="B Titr" panose="00000700000000000000" pitchFamily="2" charset="-78"/>
              </a:rPr>
              <a:t> </a:t>
            </a:r>
            <a:r>
              <a:rPr lang="fa-IR" sz="2800" dirty="0" smtClean="0">
                <a:cs typeface="B Titr" panose="00000700000000000000" pitchFamily="2" charset="-78"/>
              </a:rPr>
              <a:t>شود</a:t>
            </a:r>
          </a:p>
          <a:p>
            <a:pPr marL="457200" lvl="0" indent="-457200" algn="r" rtl="1">
              <a:buClr>
                <a:schemeClr val="bg2">
                  <a:lumMod val="10000"/>
                </a:schemeClr>
              </a:buClr>
              <a:buFont typeface="Wingdings" panose="05000000000000000000" pitchFamily="2" charset="2"/>
              <a:buChar char="q"/>
            </a:pPr>
            <a:endParaRPr lang="fa-IR" sz="2800" dirty="0" smtClean="0">
              <a:cs typeface="B Titr" panose="00000700000000000000" pitchFamily="2" charset="-78"/>
            </a:endParaRPr>
          </a:p>
          <a:p>
            <a:pPr marL="457200" lvl="0" indent="-457200" algn="r" rtl="1">
              <a:buClr>
                <a:schemeClr val="bg2">
                  <a:lumMod val="10000"/>
                </a:schemeClr>
              </a:buClr>
              <a:buFont typeface="Wingdings" panose="05000000000000000000" pitchFamily="2" charset="2"/>
              <a:buChar char="q"/>
            </a:pPr>
            <a:endParaRPr lang="fa-IR" sz="2800" dirty="0">
              <a:cs typeface="B Titr" panose="00000700000000000000" pitchFamily="2" charset="-78"/>
            </a:endParaRPr>
          </a:p>
          <a:p>
            <a:pPr marL="457200" lvl="0" indent="-457200" algn="r" rtl="1">
              <a:buClr>
                <a:schemeClr val="bg2">
                  <a:lumMod val="10000"/>
                </a:schemeClr>
              </a:buClr>
              <a:buFont typeface="Wingdings" panose="05000000000000000000" pitchFamily="2" charset="2"/>
              <a:buChar char="q"/>
            </a:pPr>
            <a:r>
              <a:rPr lang="fa-IR" sz="2800" dirty="0" smtClean="0">
                <a:cs typeface="B Titr" panose="00000700000000000000" pitchFamily="2" charset="-78"/>
              </a:rPr>
              <a:t>مواجهه </a:t>
            </a:r>
            <a:r>
              <a:rPr lang="fa-IR" sz="2800" dirty="0">
                <a:cs typeface="B Titr" panose="00000700000000000000" pitchFamily="2" charset="-78"/>
              </a:rPr>
              <a:t>با وسایل تیر و برنده</a:t>
            </a:r>
            <a:r>
              <a:rPr lang="fa-IR" sz="2800" dirty="0"/>
              <a:t> </a:t>
            </a:r>
            <a:endParaRPr lang="en-US" sz="2800" dirty="0">
              <a:cs typeface="B Titr" panose="00000700000000000000" pitchFamily="2" charset="-78"/>
            </a:endParaRPr>
          </a:p>
          <a:p>
            <a:pPr marL="342900" marR="0" lvl="0" indent="-342900" algn="r" rtl="1">
              <a:lnSpc>
                <a:spcPct val="115000"/>
              </a:lnSpc>
              <a:spcBef>
                <a:spcPts val="0"/>
              </a:spcBef>
              <a:spcAft>
                <a:spcPts val="1000"/>
              </a:spcAft>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xmlns="" val="3568631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391400" cy="5637184"/>
          </a:xfrm>
          <a:prstGeom prst="rect">
            <a:avLst/>
          </a:prstGeom>
          <a:solidFill>
            <a:schemeClr val="bg1">
              <a:lumMod val="85000"/>
            </a:schemeClr>
          </a:solidFill>
          <a:ln>
            <a:solidFill>
              <a:schemeClr val="tx2"/>
            </a:solidFill>
          </a:ln>
        </p:spPr>
        <p:txBody>
          <a:bodyPr wrap="square">
            <a:spAutoFit/>
          </a:bodyPr>
          <a:lstStyle/>
          <a:p>
            <a:pPr marR="0" lvl="0" algn="ctr" rtl="1">
              <a:lnSpc>
                <a:spcPct val="115000"/>
              </a:lnSpc>
              <a:spcBef>
                <a:spcPts val="0"/>
              </a:spcBef>
              <a:spcAft>
                <a:spcPts val="1000"/>
              </a:spcAft>
            </a:pPr>
            <a:r>
              <a:rPr lang="fa-IR" sz="3600" b="1" dirty="0" err="1">
                <a:solidFill>
                  <a:srgbClr val="008000"/>
                </a:solidFill>
                <a:latin typeface="Calibri" panose="020F0502020204030204" pitchFamily="34" charset="0"/>
                <a:ea typeface="Calibri" panose="020F0502020204030204" pitchFamily="34" charset="0"/>
                <a:cs typeface="B Titr" panose="00000700000000000000" pitchFamily="2" charset="-78"/>
              </a:rPr>
              <a:t>كمك</a:t>
            </a:r>
            <a:r>
              <a:rPr lang="fa-IR" sz="3600" b="1" dirty="0">
                <a:solidFill>
                  <a:srgbClr val="008000"/>
                </a:solidFill>
                <a:latin typeface="Calibri" panose="020F0502020204030204" pitchFamily="34" charset="0"/>
                <a:ea typeface="Calibri" panose="020F0502020204030204" pitchFamily="34" charset="0"/>
                <a:cs typeface="B Titr" panose="00000700000000000000" pitchFamily="2" charset="-78"/>
              </a:rPr>
              <a:t> </a:t>
            </a:r>
            <a:r>
              <a:rPr lang="fa-IR" sz="3600" b="1" dirty="0" err="1">
                <a:solidFill>
                  <a:srgbClr val="008000"/>
                </a:solidFill>
                <a:latin typeface="Calibri" panose="020F0502020204030204" pitchFamily="34" charset="0"/>
                <a:ea typeface="Calibri" panose="020F0502020204030204" pitchFamily="34" charset="0"/>
                <a:cs typeface="B Titr" panose="00000700000000000000" pitchFamily="2" charset="-78"/>
              </a:rPr>
              <a:t>هاي</a:t>
            </a:r>
            <a:r>
              <a:rPr lang="fa-IR" sz="3600" b="1" dirty="0">
                <a:solidFill>
                  <a:srgbClr val="008000"/>
                </a:solidFill>
                <a:latin typeface="Calibri" panose="020F0502020204030204" pitchFamily="34" charset="0"/>
                <a:ea typeface="Calibri" panose="020F0502020204030204" pitchFamily="34" charset="0"/>
                <a:cs typeface="B Titr" panose="00000700000000000000" pitchFamily="2" charset="-78"/>
              </a:rPr>
              <a:t> اوليه </a:t>
            </a:r>
            <a:r>
              <a:rPr lang="fa-IR" sz="3600" b="1" dirty="0" err="1">
                <a:solidFill>
                  <a:srgbClr val="008000"/>
                </a:solidFill>
                <a:latin typeface="Calibri" panose="020F0502020204030204" pitchFamily="34" charset="0"/>
                <a:ea typeface="Calibri" panose="020F0502020204030204" pitchFamily="34" charset="0"/>
                <a:cs typeface="B Titr" panose="00000700000000000000" pitchFamily="2" charset="-78"/>
              </a:rPr>
              <a:t>فوري</a:t>
            </a:r>
            <a:r>
              <a:rPr lang="fa-IR" sz="3600" b="1" dirty="0">
                <a:solidFill>
                  <a:srgbClr val="008000"/>
                </a:solidFill>
                <a:latin typeface="Calibri" panose="020F0502020204030204" pitchFamily="34" charset="0"/>
                <a:ea typeface="Calibri" panose="020F0502020204030204" pitchFamily="34" charset="0"/>
                <a:cs typeface="B Titr" panose="00000700000000000000" pitchFamily="2" charset="-78"/>
              </a:rPr>
              <a:t> در صورت </a:t>
            </a:r>
            <a:r>
              <a:rPr lang="fa-IR" sz="3600" b="1" dirty="0" smtClean="0">
                <a:solidFill>
                  <a:srgbClr val="008000"/>
                </a:solidFill>
                <a:latin typeface="Calibri" panose="020F0502020204030204" pitchFamily="34" charset="0"/>
                <a:ea typeface="Calibri" panose="020F0502020204030204" pitchFamily="34" charset="0"/>
                <a:cs typeface="B Titr" panose="00000700000000000000" pitchFamily="2" charset="-78"/>
              </a:rPr>
              <a:t>مواجهه</a:t>
            </a:r>
          </a:p>
          <a:p>
            <a:pPr marL="342900" marR="0" lvl="0" indent="-342900" algn="r" rtl="1">
              <a:lnSpc>
                <a:spcPct val="115000"/>
              </a:lnSpc>
              <a:spcBef>
                <a:spcPts val="0"/>
              </a:spcBef>
              <a:spcAft>
                <a:spcPts val="1000"/>
              </a:spcAft>
              <a:buClr>
                <a:schemeClr val="accent3">
                  <a:lumMod val="50000"/>
                </a:schemeClr>
              </a:buClr>
              <a:buFont typeface="+mj-lt"/>
              <a:buAutoNum type="arabicPeriod"/>
            </a:pPr>
            <a:r>
              <a:rPr lang="fa-IR" sz="2000" dirty="0" smtClean="0">
                <a:latin typeface="Calibri" panose="020F0502020204030204" pitchFamily="34" charset="0"/>
                <a:ea typeface="Calibri" panose="020F0502020204030204" pitchFamily="34" charset="0"/>
                <a:cs typeface="B Titr" panose="00000700000000000000" pitchFamily="2" charset="-78"/>
              </a:rPr>
              <a:t>شستشو </a:t>
            </a:r>
            <a:r>
              <a:rPr lang="fa-IR" sz="2000" dirty="0">
                <a:latin typeface="Calibri" panose="020F0502020204030204" pitchFamily="34" charset="0"/>
                <a:ea typeface="Calibri" panose="020F0502020204030204" pitchFamily="34" charset="0"/>
                <a:cs typeface="B Titr" panose="00000700000000000000" pitchFamily="2" charset="-78"/>
              </a:rPr>
              <a:t>محل مواجهه با آب معمولی و صابون</a:t>
            </a:r>
            <a:endParaRPr lang="en-US" sz="2000" dirty="0">
              <a:latin typeface="Calibri" panose="020F0502020204030204" pitchFamily="34" charset="0"/>
              <a:ea typeface="Calibri" panose="020F0502020204030204" pitchFamily="34" charset="0"/>
              <a:cs typeface="B Titr" panose="00000700000000000000" pitchFamily="2" charset="-78"/>
            </a:endParaRPr>
          </a:p>
          <a:p>
            <a:pPr marL="342900" marR="0" lvl="0" indent="-342900" algn="r" rtl="1">
              <a:lnSpc>
                <a:spcPct val="115000"/>
              </a:lnSpc>
              <a:spcBef>
                <a:spcPts val="0"/>
              </a:spcBef>
              <a:spcAft>
                <a:spcPts val="1000"/>
              </a:spcAft>
              <a:buClr>
                <a:schemeClr val="accent3">
                  <a:lumMod val="50000"/>
                </a:schemeClr>
              </a:buClr>
              <a:buFont typeface="+mj-lt"/>
              <a:buAutoNum type="arabicPeriod"/>
            </a:pPr>
            <a:r>
              <a:rPr lang="fa-IR" sz="2000" dirty="0">
                <a:latin typeface="Calibri" panose="020F0502020204030204" pitchFamily="34" charset="0"/>
                <a:ea typeface="Calibri" panose="020F0502020204030204" pitchFamily="34" charset="0"/>
                <a:cs typeface="B Titr" panose="00000700000000000000" pitchFamily="2" charset="-78"/>
              </a:rPr>
              <a:t>شستشو غشای مخاطی (به </a:t>
            </a:r>
            <a:r>
              <a:rPr lang="fa-IR" sz="2000" dirty="0" err="1">
                <a:latin typeface="Calibri" panose="020F0502020204030204" pitchFamily="34" charset="0"/>
                <a:ea typeface="Calibri" panose="020F0502020204030204" pitchFamily="34" charset="0"/>
                <a:cs typeface="B Titr" panose="00000700000000000000" pitchFamily="2" charset="-78"/>
              </a:rPr>
              <a:t>استثناءچشم</a:t>
            </a:r>
            <a:r>
              <a:rPr lang="fa-IR" sz="2000" dirty="0">
                <a:latin typeface="Calibri" panose="020F0502020204030204" pitchFamily="34" charset="0"/>
                <a:ea typeface="Calibri" panose="020F0502020204030204" pitchFamily="34" charset="0"/>
                <a:cs typeface="B Titr" panose="00000700000000000000" pitchFamily="2" charset="-78"/>
              </a:rPr>
              <a:t> مورد مواجهه) با آب معمولی و فراوان</a:t>
            </a:r>
            <a:endParaRPr lang="en-US" sz="2000" dirty="0">
              <a:latin typeface="Calibri" panose="020F0502020204030204" pitchFamily="34" charset="0"/>
              <a:ea typeface="Calibri" panose="020F0502020204030204" pitchFamily="34" charset="0"/>
              <a:cs typeface="B Titr" panose="00000700000000000000" pitchFamily="2" charset="-78"/>
            </a:endParaRPr>
          </a:p>
          <a:p>
            <a:pPr marL="342900" marR="0" lvl="0" indent="-342900" algn="r" rtl="1">
              <a:lnSpc>
                <a:spcPct val="115000"/>
              </a:lnSpc>
              <a:spcBef>
                <a:spcPts val="0"/>
              </a:spcBef>
              <a:spcAft>
                <a:spcPts val="1000"/>
              </a:spcAft>
              <a:buClr>
                <a:schemeClr val="accent3">
                  <a:lumMod val="50000"/>
                </a:schemeClr>
              </a:buClr>
              <a:buFont typeface="+mj-lt"/>
              <a:buAutoNum type="arabicPeriod"/>
            </a:pPr>
            <a:r>
              <a:rPr lang="fa-IR" sz="2000" dirty="0">
                <a:latin typeface="Calibri" panose="020F0502020204030204" pitchFamily="34" charset="0"/>
                <a:ea typeface="Calibri" panose="020F0502020204030204" pitchFamily="34" charset="0"/>
                <a:cs typeface="B Titr" panose="00000700000000000000" pitchFamily="2" charset="-78"/>
              </a:rPr>
              <a:t>شستشو چشم مورد مواجهه با محلول نرمال </a:t>
            </a:r>
            <a:r>
              <a:rPr lang="fa-IR" sz="2000" dirty="0" err="1">
                <a:latin typeface="Calibri" panose="020F0502020204030204" pitchFamily="34" charset="0"/>
                <a:ea typeface="Calibri" panose="020F0502020204030204" pitchFamily="34" charset="0"/>
                <a:cs typeface="B Titr" panose="00000700000000000000" pitchFamily="2" charset="-78"/>
              </a:rPr>
              <a:t>سالین</a:t>
            </a:r>
            <a:r>
              <a:rPr lang="fa-IR" sz="2000" dirty="0">
                <a:latin typeface="Calibri" panose="020F0502020204030204" pitchFamily="34" charset="0"/>
                <a:ea typeface="Calibri" panose="020F0502020204030204" pitchFamily="34" charset="0"/>
                <a:cs typeface="B Titr" panose="00000700000000000000" pitchFamily="2" charset="-78"/>
              </a:rPr>
              <a:t> و آب فراوان</a:t>
            </a:r>
            <a:endParaRPr lang="en-US" sz="2000" dirty="0">
              <a:latin typeface="Calibri" panose="020F0502020204030204" pitchFamily="34" charset="0"/>
              <a:ea typeface="Calibri" panose="020F0502020204030204" pitchFamily="34" charset="0"/>
              <a:cs typeface="B Titr" panose="00000700000000000000" pitchFamily="2" charset="-78"/>
            </a:endParaRPr>
          </a:p>
          <a:p>
            <a:pPr marL="342900" marR="0" lvl="0" indent="-342900" algn="r" rtl="1">
              <a:lnSpc>
                <a:spcPct val="115000"/>
              </a:lnSpc>
              <a:spcBef>
                <a:spcPts val="0"/>
              </a:spcBef>
              <a:spcAft>
                <a:spcPts val="1000"/>
              </a:spcAft>
              <a:buClr>
                <a:schemeClr val="accent3">
                  <a:lumMod val="50000"/>
                </a:schemeClr>
              </a:buClr>
              <a:buFont typeface="+mj-lt"/>
              <a:buAutoNum type="arabicPeriod"/>
            </a:pPr>
            <a:r>
              <a:rPr lang="fa-IR" sz="2000" dirty="0">
                <a:latin typeface="Calibri" panose="020F0502020204030204" pitchFamily="34" charset="0"/>
                <a:ea typeface="Calibri" panose="020F0502020204030204" pitchFamily="34" charset="0"/>
                <a:cs typeface="B Titr" panose="00000700000000000000" pitchFamily="2" charset="-78"/>
              </a:rPr>
              <a:t>خودداری از هرگونه دست کاری و فشردن محل مواجهه</a:t>
            </a:r>
            <a:endParaRPr lang="en-US" sz="2000" dirty="0">
              <a:latin typeface="Calibri" panose="020F0502020204030204" pitchFamily="34" charset="0"/>
              <a:ea typeface="Calibri" panose="020F0502020204030204" pitchFamily="34" charset="0"/>
              <a:cs typeface="B Titr" panose="00000700000000000000" pitchFamily="2" charset="-78"/>
            </a:endParaRPr>
          </a:p>
          <a:p>
            <a:pPr marL="342900" marR="0" lvl="0" indent="-342900" algn="r" rtl="1">
              <a:lnSpc>
                <a:spcPct val="115000"/>
              </a:lnSpc>
              <a:spcBef>
                <a:spcPts val="0"/>
              </a:spcBef>
              <a:spcAft>
                <a:spcPts val="1000"/>
              </a:spcAft>
              <a:buClr>
                <a:schemeClr val="accent3">
                  <a:lumMod val="50000"/>
                </a:schemeClr>
              </a:buClr>
              <a:buFont typeface="+mj-lt"/>
              <a:buAutoNum type="arabicPeriod"/>
            </a:pPr>
            <a:r>
              <a:rPr lang="fa-IR" sz="2000" dirty="0">
                <a:latin typeface="Calibri" panose="020F0502020204030204" pitchFamily="34" charset="0"/>
                <a:ea typeface="Calibri" panose="020F0502020204030204" pitchFamily="34" charset="0"/>
                <a:cs typeface="B Titr" panose="00000700000000000000" pitchFamily="2" charset="-78"/>
              </a:rPr>
              <a:t>امتناع از مصرف مواد گند زدا یا ضد عفونی کننده </a:t>
            </a:r>
            <a:endParaRPr lang="en-US" sz="2000" dirty="0">
              <a:latin typeface="Calibri" panose="020F0502020204030204" pitchFamily="34" charset="0"/>
              <a:ea typeface="Calibri" panose="020F0502020204030204" pitchFamily="34" charset="0"/>
              <a:cs typeface="B Titr" panose="00000700000000000000" pitchFamily="2" charset="-78"/>
            </a:endParaRPr>
          </a:p>
          <a:p>
            <a:pPr marL="342900" marR="0" lvl="0" indent="-342900" algn="r" rtl="1">
              <a:lnSpc>
                <a:spcPct val="115000"/>
              </a:lnSpc>
              <a:spcBef>
                <a:spcPts val="0"/>
              </a:spcBef>
              <a:spcAft>
                <a:spcPts val="1000"/>
              </a:spcAft>
              <a:buClr>
                <a:schemeClr val="accent3">
                  <a:lumMod val="50000"/>
                </a:schemeClr>
              </a:buClr>
              <a:buFont typeface="+mj-lt"/>
              <a:buAutoNum type="arabicPeriod"/>
            </a:pPr>
            <a:r>
              <a:rPr lang="fa-IR" sz="2000" dirty="0" err="1">
                <a:latin typeface="Calibri" panose="020F0502020204030204" pitchFamily="34" charset="0"/>
                <a:ea typeface="Calibri" panose="020F0502020204030204" pitchFamily="34" charset="0"/>
                <a:cs typeface="B Titr" panose="00000700000000000000" pitchFamily="2" charset="-78"/>
              </a:rPr>
              <a:t>خودداري</a:t>
            </a:r>
            <a:r>
              <a:rPr lang="fa-IR" sz="2000" dirty="0">
                <a:latin typeface="Calibri" panose="020F0502020204030204" pitchFamily="34" charset="0"/>
                <a:ea typeface="Calibri" panose="020F0502020204030204" pitchFamily="34" charset="0"/>
                <a:cs typeface="B Titr" panose="00000700000000000000" pitchFamily="2" charset="-78"/>
              </a:rPr>
              <a:t> از مالش </a:t>
            </a:r>
            <a:r>
              <a:rPr lang="fa-IR" sz="2000" dirty="0" err="1">
                <a:latin typeface="Calibri" panose="020F0502020204030204" pitchFamily="34" charset="0"/>
                <a:ea typeface="Calibri" panose="020F0502020204030204" pitchFamily="34" charset="0"/>
                <a:cs typeface="B Titr" panose="00000700000000000000" pitchFamily="2" charset="-78"/>
              </a:rPr>
              <a:t>موضعي</a:t>
            </a:r>
            <a:r>
              <a:rPr lang="fa-IR" sz="2000" dirty="0">
                <a:latin typeface="Calibri" panose="020F0502020204030204" pitchFamily="34" charset="0"/>
                <a:ea typeface="Calibri" panose="020F0502020204030204" pitchFamily="34" charset="0"/>
                <a:cs typeface="B Titr" panose="00000700000000000000" pitchFamily="2" charset="-78"/>
              </a:rPr>
              <a:t> چشم</a:t>
            </a:r>
            <a:endParaRPr lang="en-US" sz="2000" dirty="0">
              <a:latin typeface="Calibri" panose="020F0502020204030204" pitchFamily="34" charset="0"/>
              <a:ea typeface="Calibri" panose="020F0502020204030204" pitchFamily="34" charset="0"/>
              <a:cs typeface="B Titr" panose="00000700000000000000" pitchFamily="2" charset="-78"/>
            </a:endParaRPr>
          </a:p>
          <a:p>
            <a:pPr marL="342900" marR="0" lvl="0" indent="-342900" algn="r" rtl="1">
              <a:lnSpc>
                <a:spcPct val="115000"/>
              </a:lnSpc>
              <a:spcBef>
                <a:spcPts val="0"/>
              </a:spcBef>
              <a:spcAft>
                <a:spcPts val="1000"/>
              </a:spcAft>
              <a:buClr>
                <a:schemeClr val="accent3">
                  <a:lumMod val="50000"/>
                </a:schemeClr>
              </a:buClr>
              <a:buFont typeface="+mj-lt"/>
              <a:buAutoNum type="arabicPeriod"/>
            </a:pPr>
            <a:r>
              <a:rPr lang="fa-IR" sz="2000" dirty="0">
                <a:latin typeface="Calibri" panose="020F0502020204030204" pitchFamily="34" charset="0"/>
                <a:ea typeface="Calibri" panose="020F0502020204030204" pitchFamily="34" charset="0"/>
                <a:cs typeface="B Titr" panose="00000700000000000000" pitchFamily="2" charset="-78"/>
              </a:rPr>
              <a:t>گزارش </a:t>
            </a:r>
            <a:r>
              <a:rPr lang="fa-IR" sz="2000" dirty="0" err="1">
                <a:latin typeface="Calibri" panose="020F0502020204030204" pitchFamily="34" charset="0"/>
                <a:ea typeface="Calibri" panose="020F0502020204030204" pitchFamily="34" charset="0"/>
                <a:cs typeface="B Titr" panose="00000700000000000000" pitchFamily="2" charset="-78"/>
              </a:rPr>
              <a:t>فوري</a:t>
            </a:r>
            <a:r>
              <a:rPr lang="fa-IR" sz="2000" dirty="0">
                <a:latin typeface="Calibri" panose="020F0502020204030204" pitchFamily="34" charset="0"/>
                <a:ea typeface="Calibri" panose="020F0502020204030204" pitchFamily="34" charset="0"/>
                <a:cs typeface="B Titr" panose="00000700000000000000" pitchFamily="2" charset="-78"/>
              </a:rPr>
              <a:t> سانحه به </a:t>
            </a:r>
            <a:r>
              <a:rPr lang="fa-IR" sz="2000" dirty="0" err="1">
                <a:latin typeface="Calibri" panose="020F0502020204030204" pitchFamily="34" charset="0"/>
                <a:ea typeface="Calibri" panose="020F0502020204030204" pitchFamily="34" charset="0"/>
                <a:cs typeface="B Titr" panose="00000700000000000000" pitchFamily="2" charset="-78"/>
              </a:rPr>
              <a:t>سوپروايزر</a:t>
            </a:r>
            <a:r>
              <a:rPr lang="fa-IR" sz="2000" dirty="0">
                <a:latin typeface="Calibri" panose="020F0502020204030204" pitchFamily="34" charset="0"/>
                <a:ea typeface="Calibri" panose="020F0502020204030204" pitchFamily="34" charset="0"/>
                <a:cs typeface="B Titr" panose="00000700000000000000" pitchFamily="2" charset="-78"/>
              </a:rPr>
              <a:t> </a:t>
            </a:r>
            <a:r>
              <a:rPr lang="fa-IR" sz="2000" dirty="0" err="1" smtClean="0">
                <a:latin typeface="Calibri" panose="020F0502020204030204" pitchFamily="34" charset="0"/>
                <a:ea typeface="Calibri" panose="020F0502020204030204" pitchFamily="34" charset="0"/>
                <a:cs typeface="B Titr" panose="00000700000000000000" pitchFamily="2" charset="-78"/>
              </a:rPr>
              <a:t>باليني</a:t>
            </a:r>
            <a:endParaRPr lang="fa-IR" sz="2000" dirty="0" smtClean="0">
              <a:latin typeface="Calibri" panose="020F0502020204030204" pitchFamily="34" charset="0"/>
              <a:ea typeface="Calibri" panose="020F0502020204030204" pitchFamily="34" charset="0"/>
              <a:cs typeface="B Titr" panose="00000700000000000000" pitchFamily="2" charset="-78"/>
            </a:endParaRPr>
          </a:p>
          <a:p>
            <a:pPr marL="342900" marR="0" lvl="0" indent="-342900" algn="r" rtl="1">
              <a:lnSpc>
                <a:spcPct val="115000"/>
              </a:lnSpc>
              <a:spcBef>
                <a:spcPts val="0"/>
              </a:spcBef>
              <a:spcAft>
                <a:spcPts val="1000"/>
              </a:spcAft>
              <a:buClr>
                <a:schemeClr val="accent3">
                  <a:lumMod val="50000"/>
                </a:schemeClr>
              </a:buClr>
              <a:buFont typeface="+mj-lt"/>
              <a:buAutoNum type="arabicPeriod"/>
            </a:pPr>
            <a:r>
              <a:rPr lang="fa-IR" sz="2000" dirty="0" smtClean="0">
                <a:latin typeface="Calibri" panose="020F0502020204030204" pitchFamily="34" charset="0"/>
                <a:ea typeface="Calibri" panose="020F0502020204030204" pitchFamily="34" charset="0"/>
                <a:cs typeface="B Titr" panose="00000700000000000000" pitchFamily="2" charset="-78"/>
              </a:rPr>
              <a:t>ثبت </a:t>
            </a:r>
            <a:r>
              <a:rPr lang="fa-IR" sz="2000" dirty="0" err="1">
                <a:latin typeface="Calibri" panose="020F0502020204030204" pitchFamily="34" charset="0"/>
                <a:ea typeface="Calibri" panose="020F0502020204030204" pitchFamily="34" charset="0"/>
                <a:cs typeface="B Titr" panose="00000700000000000000" pitchFamily="2" charset="-78"/>
              </a:rPr>
              <a:t>رسمي</a:t>
            </a:r>
            <a:r>
              <a:rPr lang="fa-IR" sz="2000" dirty="0">
                <a:latin typeface="Calibri" panose="020F0502020204030204" pitchFamily="34" charset="0"/>
                <a:ea typeface="Calibri" panose="020F0502020204030204" pitchFamily="34" charset="0"/>
                <a:cs typeface="B Titr" panose="00000700000000000000" pitchFamily="2" charset="-78"/>
              </a:rPr>
              <a:t> مورد گزارش شده در گزارشات </a:t>
            </a:r>
            <a:r>
              <a:rPr lang="fa-IR" sz="2000" dirty="0" err="1">
                <a:latin typeface="Calibri" panose="020F0502020204030204" pitchFamily="34" charset="0"/>
                <a:ea typeface="Calibri" panose="020F0502020204030204" pitchFamily="34" charset="0"/>
                <a:cs typeface="B Titr" panose="00000700000000000000" pitchFamily="2" charset="-78"/>
              </a:rPr>
              <a:t>حين</a:t>
            </a:r>
            <a:r>
              <a:rPr lang="fa-IR" sz="2000" dirty="0">
                <a:latin typeface="Calibri" panose="020F0502020204030204" pitchFamily="34" charset="0"/>
                <a:ea typeface="Calibri" panose="020F0502020204030204" pitchFamily="34" charset="0"/>
                <a:cs typeface="B Titr" panose="00000700000000000000" pitchFamily="2" charset="-78"/>
              </a:rPr>
              <a:t> </a:t>
            </a:r>
            <a:r>
              <a:rPr lang="fa-IR" sz="2000" dirty="0" err="1">
                <a:latin typeface="Calibri" panose="020F0502020204030204" pitchFamily="34" charset="0"/>
                <a:ea typeface="Calibri" panose="020F0502020204030204" pitchFamily="34" charset="0"/>
                <a:cs typeface="B Titr" panose="00000700000000000000" pitchFamily="2" charset="-78"/>
              </a:rPr>
              <a:t>كار</a:t>
            </a:r>
            <a:r>
              <a:rPr lang="fa-IR" sz="2000" dirty="0">
                <a:latin typeface="Calibri" panose="020F0502020204030204" pitchFamily="34" charset="0"/>
                <a:ea typeface="Calibri" panose="020F0502020204030204" pitchFamily="34" charset="0"/>
                <a:cs typeface="B Titr" panose="00000700000000000000" pitchFamily="2" charset="-78"/>
              </a:rPr>
              <a:t> توسط </a:t>
            </a:r>
            <a:r>
              <a:rPr lang="fa-IR" sz="2000" dirty="0" err="1">
                <a:latin typeface="Calibri" panose="020F0502020204030204" pitchFamily="34" charset="0"/>
                <a:ea typeface="Calibri" panose="020F0502020204030204" pitchFamily="34" charset="0"/>
                <a:cs typeface="B Titr" panose="00000700000000000000" pitchFamily="2" charset="-78"/>
              </a:rPr>
              <a:t>سوپروايزر</a:t>
            </a:r>
            <a:r>
              <a:rPr lang="fa-IR" sz="2000" dirty="0">
                <a:latin typeface="Calibri" panose="020F0502020204030204" pitchFamily="34" charset="0"/>
                <a:ea typeface="Calibri" panose="020F0502020204030204" pitchFamily="34" charset="0"/>
                <a:cs typeface="B Titr" panose="00000700000000000000" pitchFamily="2" charset="-78"/>
              </a:rPr>
              <a:t>، </a:t>
            </a:r>
            <a:r>
              <a:rPr lang="fa-IR" sz="2000" dirty="0" err="1">
                <a:latin typeface="Calibri" panose="020F0502020204030204" pitchFamily="34" charset="0"/>
                <a:ea typeface="Calibri" panose="020F0502020204030204" pitchFamily="34" charset="0"/>
                <a:cs typeface="B Titr" panose="00000700000000000000" pitchFamily="2" charset="-78"/>
              </a:rPr>
              <a:t>پروندة</a:t>
            </a:r>
            <a:r>
              <a:rPr lang="fa-IR" sz="2000" dirty="0">
                <a:latin typeface="Calibri" panose="020F0502020204030204" pitchFamily="34" charset="0"/>
                <a:ea typeface="Calibri" panose="020F0502020204030204" pitchFamily="34" charset="0"/>
                <a:cs typeface="B Titr" panose="00000700000000000000" pitchFamily="2" charset="-78"/>
              </a:rPr>
              <a:t> </a:t>
            </a:r>
            <a:r>
              <a:rPr lang="fa-IR" sz="2000" dirty="0" err="1">
                <a:latin typeface="Calibri" panose="020F0502020204030204" pitchFamily="34" charset="0"/>
                <a:ea typeface="Calibri" panose="020F0502020204030204" pitchFamily="34" charset="0"/>
                <a:cs typeface="B Titr" panose="00000700000000000000" pitchFamily="2" charset="-78"/>
              </a:rPr>
              <a:t>بهداشتي</a:t>
            </a:r>
            <a:r>
              <a:rPr lang="fa-IR" sz="2000" dirty="0">
                <a:latin typeface="Calibri" panose="020F0502020204030204" pitchFamily="34" charset="0"/>
                <a:ea typeface="Calibri" panose="020F0502020204030204" pitchFamily="34" charset="0"/>
                <a:cs typeface="B Titr" panose="00000700000000000000" pitchFamily="2" charset="-78"/>
              </a:rPr>
              <a:t> </a:t>
            </a:r>
            <a:r>
              <a:rPr lang="fa-IR" sz="2000" dirty="0" err="1">
                <a:latin typeface="Calibri" panose="020F0502020204030204" pitchFamily="34" charset="0"/>
                <a:ea typeface="Calibri" panose="020F0502020204030204" pitchFamily="34" charset="0"/>
                <a:cs typeface="B Titr" panose="00000700000000000000" pitchFamily="2" charset="-78"/>
              </a:rPr>
              <a:t>كاركنان</a:t>
            </a:r>
            <a:r>
              <a:rPr lang="fa-IR" sz="2000" dirty="0">
                <a:latin typeface="Calibri" panose="020F0502020204030204" pitchFamily="34" charset="0"/>
                <a:ea typeface="Calibri" panose="020F0502020204030204" pitchFamily="34" charset="0"/>
                <a:cs typeface="B Titr" panose="00000700000000000000" pitchFamily="2" charset="-78"/>
              </a:rPr>
              <a:t> و طرح در </a:t>
            </a:r>
            <a:r>
              <a:rPr lang="fa-IR" sz="2000" dirty="0" err="1">
                <a:latin typeface="Calibri" panose="020F0502020204030204" pitchFamily="34" charset="0"/>
                <a:ea typeface="Calibri" panose="020F0502020204030204" pitchFamily="34" charset="0"/>
                <a:cs typeface="B Titr" panose="00000700000000000000" pitchFamily="2" charset="-78"/>
              </a:rPr>
              <a:t>كميته</a:t>
            </a:r>
            <a:r>
              <a:rPr lang="fa-IR" sz="2000" dirty="0">
                <a:latin typeface="Calibri" panose="020F0502020204030204" pitchFamily="34" charset="0"/>
                <a:ea typeface="Calibri" panose="020F0502020204030204" pitchFamily="34" charset="0"/>
                <a:cs typeface="B Titr" panose="00000700000000000000" pitchFamily="2" charset="-78"/>
              </a:rPr>
              <a:t> </a:t>
            </a:r>
            <a:r>
              <a:rPr lang="fa-IR" sz="2000" dirty="0" err="1">
                <a:latin typeface="Calibri" panose="020F0502020204030204" pitchFamily="34" charset="0"/>
                <a:ea typeface="Calibri" panose="020F0502020204030204" pitchFamily="34" charset="0"/>
                <a:cs typeface="B Titr" panose="00000700000000000000" pitchFamily="2" charset="-78"/>
              </a:rPr>
              <a:t>كنترل</a:t>
            </a:r>
            <a:r>
              <a:rPr lang="fa-IR" sz="2000" dirty="0">
                <a:latin typeface="Calibri" panose="020F0502020204030204" pitchFamily="34" charset="0"/>
                <a:ea typeface="Calibri" panose="020F0502020204030204" pitchFamily="34" charset="0"/>
                <a:cs typeface="B Titr" panose="00000700000000000000" pitchFamily="2" charset="-78"/>
              </a:rPr>
              <a:t> عفونت </a:t>
            </a:r>
            <a:r>
              <a:rPr lang="fa-IR" sz="2000" dirty="0" err="1">
                <a:latin typeface="Calibri" panose="020F0502020204030204" pitchFamily="34" charset="0"/>
                <a:ea typeface="Calibri" panose="020F0502020204030204" pitchFamily="34" charset="0"/>
                <a:cs typeface="B Titr" panose="00000700000000000000" pitchFamily="2" charset="-78"/>
              </a:rPr>
              <a:t>بيمارستاني</a:t>
            </a:r>
            <a:r>
              <a:rPr lang="fa-IR" sz="2000" dirty="0">
                <a:latin typeface="Calibri" panose="020F0502020204030204" pitchFamily="34" charset="0"/>
                <a:ea typeface="Calibri" panose="020F0502020204030204" pitchFamily="34" charset="0"/>
                <a:cs typeface="B Titr" panose="00000700000000000000" pitchFamily="2" charset="-78"/>
              </a:rPr>
              <a:t> و </a:t>
            </a:r>
            <a:r>
              <a:rPr lang="fa-IR" sz="2000" dirty="0" err="1">
                <a:latin typeface="Calibri" panose="020F0502020204030204" pitchFamily="34" charset="0"/>
                <a:ea typeface="Calibri" panose="020F0502020204030204" pitchFamily="34" charset="0"/>
                <a:cs typeface="B Titr" panose="00000700000000000000" pitchFamily="2" charset="-78"/>
              </a:rPr>
              <a:t>پي</a:t>
            </a:r>
            <a:r>
              <a:rPr lang="fa-IR" sz="2000" dirty="0">
                <a:latin typeface="Calibri" panose="020F0502020204030204" pitchFamily="34" charset="0"/>
                <a:ea typeface="Calibri" panose="020F0502020204030204" pitchFamily="34" charset="0"/>
                <a:cs typeface="B Titr" panose="00000700000000000000" pitchFamily="2" charset="-78"/>
              </a:rPr>
              <a:t> </a:t>
            </a:r>
            <a:r>
              <a:rPr lang="fa-IR" sz="2000" dirty="0" err="1">
                <a:latin typeface="Calibri" panose="020F0502020204030204" pitchFamily="34" charset="0"/>
                <a:ea typeface="Calibri" panose="020F0502020204030204" pitchFamily="34" charset="0"/>
                <a:cs typeface="B Titr" panose="00000700000000000000" pitchFamily="2" charset="-78"/>
              </a:rPr>
              <a:t>گيري</a:t>
            </a:r>
            <a:r>
              <a:rPr lang="fa-IR" sz="2000" dirty="0">
                <a:latin typeface="Calibri" panose="020F0502020204030204" pitchFamily="34" charset="0"/>
                <a:ea typeface="Calibri" panose="020F0502020204030204" pitchFamily="34" charset="0"/>
                <a:cs typeface="B Titr" panose="00000700000000000000" pitchFamily="2" charset="-78"/>
              </a:rPr>
              <a:t> از </a:t>
            </a:r>
            <a:r>
              <a:rPr lang="fa-IR" sz="2000" dirty="0" err="1">
                <a:latin typeface="Calibri" panose="020F0502020204030204" pitchFamily="34" charset="0"/>
                <a:ea typeface="Calibri" panose="020F0502020204030204" pitchFamily="34" charset="0"/>
                <a:cs typeface="B Titr" panose="00000700000000000000" pitchFamily="2" charset="-78"/>
              </a:rPr>
              <a:t>طريق</a:t>
            </a:r>
            <a:r>
              <a:rPr lang="fa-IR" sz="2000" dirty="0">
                <a:latin typeface="Calibri" panose="020F0502020204030204" pitchFamily="34" charset="0"/>
                <a:ea typeface="Calibri" panose="020F0502020204030204" pitchFamily="34" charset="0"/>
                <a:cs typeface="B Titr" panose="00000700000000000000" pitchFamily="2" charset="-78"/>
              </a:rPr>
              <a:t> مراجع مربوطه در حداقل زمان </a:t>
            </a:r>
            <a:r>
              <a:rPr lang="fa-IR" sz="2000" dirty="0" err="1">
                <a:latin typeface="Calibri" panose="020F0502020204030204" pitchFamily="34" charset="0"/>
                <a:ea typeface="Calibri" panose="020F0502020204030204" pitchFamily="34" charset="0"/>
                <a:cs typeface="B Titr" panose="00000700000000000000" pitchFamily="2" charset="-78"/>
              </a:rPr>
              <a:t>ممكن</a:t>
            </a:r>
            <a:r>
              <a:rPr lang="fa-IR" sz="2000" dirty="0">
                <a:latin typeface="Calibri" panose="020F0502020204030204" pitchFamily="34" charset="0"/>
                <a:ea typeface="Calibri" panose="020F0502020204030204" pitchFamily="34" charset="0"/>
                <a:cs typeface="B Titr" panose="00000700000000000000" pitchFamily="2" charset="-78"/>
              </a:rPr>
              <a:t> </a:t>
            </a:r>
            <a:r>
              <a:rPr lang="fa-IR" sz="2000" dirty="0" err="1">
                <a:latin typeface="Calibri" panose="020F0502020204030204" pitchFamily="34" charset="0"/>
                <a:ea typeface="Calibri" panose="020F0502020204030204" pitchFamily="34" charset="0"/>
                <a:cs typeface="B Titr" panose="00000700000000000000" pitchFamily="2" charset="-78"/>
              </a:rPr>
              <a:t>ترجيحاً</a:t>
            </a:r>
            <a:r>
              <a:rPr lang="fa-IR" sz="2000" dirty="0">
                <a:latin typeface="Calibri" panose="020F0502020204030204" pitchFamily="34" charset="0"/>
                <a:ea typeface="Calibri" panose="020F0502020204030204" pitchFamily="34" charset="0"/>
                <a:cs typeface="B Titr" panose="00000700000000000000" pitchFamily="2" charset="-78"/>
              </a:rPr>
              <a:t> در عرض 72 ساعت اولیه پس از مواجهه</a:t>
            </a:r>
            <a:endParaRPr lang="en-US" sz="2000" dirty="0">
              <a:cs typeface="B Titr" panose="00000700000000000000" pitchFamily="2" charset="-78"/>
            </a:endParaRPr>
          </a:p>
        </p:txBody>
      </p:sp>
    </p:spTree>
    <p:extLst>
      <p:ext uri="{BB962C8B-B14F-4D97-AF65-F5344CB8AC3E}">
        <p14:creationId xmlns:p14="http://schemas.microsoft.com/office/powerpoint/2010/main" xmlns="" val="176291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Rectangle 2"/>
          <p:cNvSpPr/>
          <p:nvPr/>
        </p:nvSpPr>
        <p:spPr>
          <a:xfrm>
            <a:off x="0" y="0"/>
            <a:ext cx="9144000" cy="6833485"/>
          </a:xfrm>
          <a:prstGeom prst="rect">
            <a:avLst/>
          </a:prstGeom>
          <a:solidFill>
            <a:schemeClr val="accent3">
              <a:lumMod val="20000"/>
              <a:lumOff val="80000"/>
            </a:schemeClr>
          </a:solidFill>
          <a:ln>
            <a:solidFill>
              <a:srgbClr val="0070C0"/>
            </a:solidFill>
          </a:ln>
        </p:spPr>
        <p:txBody>
          <a:bodyPr wrap="square">
            <a:spAutoFit/>
          </a:bodyPr>
          <a:lstStyle/>
          <a:p>
            <a:pPr algn="ctr" rtl="1">
              <a:lnSpc>
                <a:spcPct val="115000"/>
              </a:lnSpc>
              <a:spcAft>
                <a:spcPts val="0"/>
              </a:spcAft>
              <a:buFont typeface="Wingdings" pitchFamily="2" charset="2"/>
              <a:buChar char="q"/>
            </a:pPr>
            <a:r>
              <a:rPr lang="en-US" sz="3600" b="1" dirty="0" smtClean="0">
                <a:ea typeface="Times New Roman"/>
                <a:cs typeface="B Titr" pitchFamily="2" charset="-78"/>
              </a:rPr>
              <a:t> </a:t>
            </a:r>
            <a:r>
              <a:rPr lang="fa-IR" sz="3600" b="1" dirty="0" smtClean="0">
                <a:ea typeface="Times New Roman"/>
                <a:cs typeface="B Titr" pitchFamily="2" charset="-78"/>
              </a:rPr>
              <a:t>مستندات </a:t>
            </a:r>
          </a:p>
          <a:p>
            <a:pPr marL="514350" indent="-514350" algn="r" rtl="1">
              <a:lnSpc>
                <a:spcPct val="115000"/>
              </a:lnSpc>
              <a:spcAft>
                <a:spcPts val="0"/>
              </a:spcAft>
              <a:buFont typeface="+mj-lt"/>
              <a:buAutoNum type="arabicPeriod"/>
            </a:pPr>
            <a:r>
              <a:rPr lang="fa-IR" sz="2400" b="1" dirty="0" smtClean="0">
                <a:ea typeface="Times New Roman"/>
                <a:cs typeface="B Yagut"/>
              </a:rPr>
              <a:t>وجود خط مشي و روش ها به منظوراطمينان از اعلام نتايج معوقه تست هاي پاراكلينيك ( آزمايشگاه- راديو لوژي و سيتوپاتولوژي) به بيماران و مراقبین آنان بعد از ترخيص از بيمارستان)</a:t>
            </a:r>
          </a:p>
          <a:p>
            <a:pPr marL="971550" lvl="1" indent="-514350" algn="r" rtl="1">
              <a:lnSpc>
                <a:spcPct val="115000"/>
              </a:lnSpc>
              <a:buFont typeface="Wingdings" pitchFamily="2" charset="2"/>
              <a:buChar char="§"/>
            </a:pPr>
            <a:r>
              <a:rPr lang="fa-IR" sz="2400" b="1" dirty="0" smtClean="0">
                <a:ln w="18000">
                  <a:solidFill>
                    <a:schemeClr val="accent2">
                      <a:lumMod val="75000"/>
                    </a:schemeClr>
                  </a:solidFill>
                  <a:prstDash val="solid"/>
                  <a:miter lim="800000"/>
                </a:ln>
                <a:solidFill>
                  <a:schemeClr val="tx2"/>
                </a:solidFill>
                <a:effectLst>
                  <a:outerShdw blurRad="25500" dist="23000" dir="7020000" algn="tl">
                    <a:srgbClr val="000000">
                      <a:alpha val="50000"/>
                    </a:srgbClr>
                  </a:outerShdw>
                  <a:reflection blurRad="6350" stA="60000" endA="900" endPos="60000" dist="29997" dir="5400000" sy="-100000" algn="bl" rotWithShape="0"/>
                </a:effectLst>
                <a:ea typeface="Times New Roman"/>
                <a:cs typeface="B Yagut"/>
              </a:rPr>
              <a:t>در بخش سرپايي و بستري </a:t>
            </a:r>
          </a:p>
          <a:p>
            <a:pPr marL="971550" lvl="1" indent="-514350" algn="r" rtl="1">
              <a:lnSpc>
                <a:spcPct val="115000"/>
              </a:lnSpc>
              <a:buFont typeface="Wingdings" pitchFamily="2" charset="2"/>
              <a:buChar char="§"/>
            </a:pPr>
            <a:r>
              <a:rPr lang="fa-IR" sz="2400" b="1" dirty="0" smtClean="0">
                <a:ln w="18000">
                  <a:solidFill>
                    <a:schemeClr val="accent2">
                      <a:lumMod val="75000"/>
                    </a:schemeClr>
                  </a:solidFill>
                  <a:prstDash val="solid"/>
                  <a:miter lim="800000"/>
                </a:ln>
                <a:solidFill>
                  <a:schemeClr val="tx2"/>
                </a:solidFill>
                <a:effectLst>
                  <a:outerShdw blurRad="25500" dist="23000" dir="7020000" algn="tl">
                    <a:srgbClr val="000000">
                      <a:alpha val="50000"/>
                    </a:srgbClr>
                  </a:outerShdw>
                  <a:reflection blurRad="6350" stA="60000" endA="900" endPos="60000" dist="29997" dir="5400000" sy="-100000" algn="bl" rotWithShape="0"/>
                </a:effectLst>
                <a:ea typeface="Times New Roman"/>
                <a:cs typeface="B Yagut"/>
              </a:rPr>
              <a:t>در دو محدوده غير طبيعي و بحراني</a:t>
            </a:r>
          </a:p>
          <a:p>
            <a:pPr marL="514350" indent="-514350" algn="r" rtl="1">
              <a:lnSpc>
                <a:spcPct val="115000"/>
              </a:lnSpc>
              <a:spcAft>
                <a:spcPts val="0"/>
              </a:spcAft>
              <a:buFont typeface="+mj-lt"/>
              <a:buAutoNum type="arabicPeriod"/>
            </a:pPr>
            <a:r>
              <a:rPr lang="fa-IR" sz="2800" b="1" dirty="0" smtClean="0">
                <a:ea typeface="Times New Roman"/>
                <a:cs typeface="B Yagut"/>
              </a:rPr>
              <a:t>دفتر ثبت موارد گزارش شده ( حداقل به مدت شش ماه مداوم) و تطابق آن با بيماران</a:t>
            </a:r>
          </a:p>
          <a:p>
            <a:pPr marL="514350" indent="-514350" algn="ctr" rtl="1">
              <a:lnSpc>
                <a:spcPct val="115000"/>
              </a:lnSpc>
              <a:spcAft>
                <a:spcPts val="0"/>
              </a:spcAft>
              <a:buFont typeface="Wingdings" pitchFamily="2" charset="2"/>
              <a:buChar char="q"/>
            </a:pPr>
            <a:r>
              <a:rPr lang="fa-IR" sz="3600" b="1" dirty="0" smtClean="0">
                <a:ea typeface="Times New Roman"/>
                <a:cs typeface="B Titr" pitchFamily="2" charset="-78"/>
              </a:rPr>
              <a:t>مصاحبه</a:t>
            </a:r>
          </a:p>
          <a:p>
            <a:pPr marL="514350" indent="-514350" algn="r" rtl="1">
              <a:lnSpc>
                <a:spcPct val="115000"/>
              </a:lnSpc>
              <a:buFont typeface="Wingdings" pitchFamily="2" charset="2"/>
              <a:buChar char="§"/>
            </a:pPr>
            <a:r>
              <a:rPr lang="fa-IR" sz="2400" b="1" dirty="0" smtClean="0">
                <a:ea typeface="Times New Roman"/>
                <a:cs typeface="B Yagut"/>
              </a:rPr>
              <a:t>آگاهي كادر پاراكلينيك و بخش ها از روش اجرايي</a:t>
            </a:r>
          </a:p>
          <a:p>
            <a:pPr marL="514350" indent="-514350" algn="ctr" rtl="1">
              <a:lnSpc>
                <a:spcPct val="115000"/>
              </a:lnSpc>
              <a:buFont typeface="Wingdings" pitchFamily="2" charset="2"/>
              <a:buChar char="q"/>
            </a:pPr>
            <a:r>
              <a:rPr lang="fa-IR" sz="3600" b="1" dirty="0" smtClean="0">
                <a:ea typeface="Times New Roman"/>
                <a:cs typeface="B Titr" pitchFamily="2" charset="-78"/>
              </a:rPr>
              <a:t>مشاهده</a:t>
            </a:r>
          </a:p>
          <a:p>
            <a:pPr marL="514350" indent="-514350" algn="ctr" rtl="1">
              <a:lnSpc>
                <a:spcPct val="115000"/>
              </a:lnSpc>
              <a:buFont typeface="Wingdings" pitchFamily="2" charset="2"/>
              <a:buChar char="§"/>
            </a:pPr>
            <a:r>
              <a:rPr lang="fa-IR" sz="2400" b="1" dirty="0" smtClean="0">
                <a:ea typeface="Times New Roman"/>
                <a:cs typeface="B Yagut"/>
              </a:rPr>
              <a:t>تطابق عملكرد كادر پاراكلينيك با روش اجرايي</a:t>
            </a:r>
          </a:p>
          <a:p>
            <a:pPr marL="514350" indent="-514350" algn="ctr" rtl="1">
              <a:lnSpc>
                <a:spcPct val="115000"/>
              </a:lnSpc>
              <a:spcAft>
                <a:spcPts val="0"/>
              </a:spcAft>
              <a:buFont typeface="Wingdings" pitchFamily="2" charset="2"/>
              <a:buChar char="q"/>
            </a:pPr>
            <a:endParaRPr lang="en-US" sz="3600" b="1" dirty="0">
              <a:ea typeface="Times New Roman"/>
              <a:cs typeface="B Titr"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dirty="0" smtClean="0">
                <a:ln>
                  <a:solidFill>
                    <a:schemeClr val="accent3"/>
                  </a:solidFill>
                </a:ln>
                <a:cs typeface="B Titr" pitchFamily="2" charset="-78"/>
              </a:rPr>
              <a:t>سنجه 2. خط </a:t>
            </a:r>
            <a:r>
              <a:rPr lang="fa-IR" sz="2800" dirty="0" smtClean="0">
                <a:ln>
                  <a:solidFill>
                    <a:schemeClr val="accent3"/>
                  </a:solidFill>
                </a:ln>
                <a:cs typeface="B Titr" pitchFamily="2" charset="-78"/>
                <a:hlinkClick r:id="rId2" action="ppaction://hlinkfile"/>
              </a:rPr>
              <a:t>مشي</a:t>
            </a:r>
            <a:r>
              <a:rPr lang="fa-IR" sz="2800" dirty="0" smtClean="0">
                <a:ln>
                  <a:solidFill>
                    <a:schemeClr val="accent3"/>
                  </a:solidFill>
                </a:ln>
                <a:cs typeface="B Titr" pitchFamily="2" charset="-78"/>
              </a:rPr>
              <a:t> و روش  رعایت بهداشت دست </a:t>
            </a:r>
            <a:r>
              <a:rPr lang="fa-IR" sz="2800" dirty="0" smtClean="0">
                <a:ln>
                  <a:solidFill>
                    <a:schemeClr val="accent3"/>
                  </a:solidFill>
                </a:ln>
                <a:cs typeface="B Titr" pitchFamily="2" charset="-78"/>
                <a:hlinkClick r:id="rId3" action="ppaction://hlinkfile"/>
              </a:rPr>
              <a:t>ها</a:t>
            </a:r>
            <a:endParaRPr lang="fa-IR" sz="2800" dirty="0">
              <a:ln>
                <a:solidFill>
                  <a:schemeClr val="accent3"/>
                </a:solidFill>
              </a:ln>
              <a:cs typeface="B Titr" pitchFamily="2" charset="-78"/>
            </a:endParaRPr>
          </a:p>
        </p:txBody>
      </p:sp>
      <p:sp>
        <p:nvSpPr>
          <p:cNvPr id="4" name="Rectangle 3"/>
          <p:cNvSpPr/>
          <p:nvPr/>
        </p:nvSpPr>
        <p:spPr>
          <a:xfrm>
            <a:off x="990600" y="2438400"/>
            <a:ext cx="7467600" cy="2345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lnSpc>
                <a:spcPct val="150000"/>
              </a:lnSpc>
              <a:spcBef>
                <a:spcPct val="0"/>
              </a:spcBef>
            </a:pPr>
            <a:r>
              <a:rPr lang="fa-IR" sz="2000" b="1" dirty="0" smtClean="0">
                <a:ln w="10541" cmpd="sng">
                  <a:solidFill>
                    <a:schemeClr val="accent1">
                      <a:shade val="88000"/>
                      <a:satMod val="110000"/>
                    </a:schemeClr>
                  </a:solidFill>
                  <a:prstDash val="solid"/>
                </a:ln>
                <a:ea typeface="+mj-ea"/>
                <a:cs typeface="Times New Roman"/>
              </a:rPr>
              <a:t>سنجه 2. خط مشي و روش  رعایت بهداشت دست ها مطابق با بخش نامه شماره 2075/2 س مورخ 12/3/88  مصوب وزارت متبوع  با رعايت حداقل هاي مورد انتظار تدوين شده  است، افراد دخیل در اجراي خط مشی و روش مذكور، در تهیه آن شركت داشته و  كاركنان مربوطه  از آن آگاهی داشته و بر اساس آن عمل مي نمايند.</a:t>
            </a:r>
            <a:r>
              <a:rPr lang="en-US" sz="2000" b="1" dirty="0" smtClean="0">
                <a:ln w="10541" cmpd="sng">
                  <a:solidFill>
                    <a:schemeClr val="accent1">
                      <a:shade val="88000"/>
                      <a:satMod val="110000"/>
                    </a:schemeClr>
                  </a:solidFill>
                  <a:prstDash val="solid"/>
                </a:ln>
                <a:ea typeface="+mj-ea"/>
                <a:cs typeface="+mj-cs"/>
              </a:rPr>
              <a:t/>
            </a:r>
            <a:br>
              <a:rPr lang="en-US" sz="2000" b="1" dirty="0" smtClean="0">
                <a:ln w="10541" cmpd="sng">
                  <a:solidFill>
                    <a:schemeClr val="accent1">
                      <a:shade val="88000"/>
                      <a:satMod val="110000"/>
                    </a:schemeClr>
                  </a:solidFill>
                  <a:prstDash val="solid"/>
                </a:ln>
                <a:ea typeface="+mj-ea"/>
                <a:cs typeface="+mj-cs"/>
              </a:rPr>
            </a:br>
            <a:endParaRPr lang="fa-IR" sz="2000" dirty="0">
              <a:ea typeface="+mj-ea"/>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solidFill>
                  <a:srgbClr val="FF3300"/>
                </a:solidFill>
              </a:rPr>
              <a:t>Hand transmission;</a:t>
            </a:r>
          </a:p>
        </p:txBody>
      </p:sp>
      <p:sp>
        <p:nvSpPr>
          <p:cNvPr id="371715" name="Rectangle 3"/>
          <p:cNvSpPr>
            <a:spLocks noGrp="1" noChangeArrowheads="1"/>
          </p:cNvSpPr>
          <p:nvPr>
            <p:ph type="body" sz="half" idx="1"/>
          </p:nvPr>
        </p:nvSpPr>
        <p:spPr>
          <a:xfrm>
            <a:off x="414338" y="1431925"/>
            <a:ext cx="4051300" cy="4518025"/>
          </a:xfrm>
        </p:spPr>
        <p:txBody>
          <a:bodyPr>
            <a:normAutofit fontScale="92500" lnSpcReduction="10000"/>
          </a:bodyPr>
          <a:lstStyle/>
          <a:p>
            <a:pPr lvl="1" eaLnBrk="1" hangingPunct="1"/>
            <a:r>
              <a:rPr lang="en-GB" altLang="en-US" sz="2800" b="1" smtClean="0">
                <a:solidFill>
                  <a:srgbClr val="008080"/>
                </a:solidFill>
              </a:rPr>
              <a:t>Hands </a:t>
            </a:r>
            <a:r>
              <a:rPr lang="en-GB" altLang="en-US" b="1" smtClean="0">
                <a:solidFill>
                  <a:srgbClr val="020202"/>
                </a:solidFill>
              </a:rPr>
              <a:t>are the most common vehicle to </a:t>
            </a:r>
            <a:r>
              <a:rPr lang="en-GB" altLang="en-US" sz="2800" b="1" smtClean="0">
                <a:solidFill>
                  <a:srgbClr val="FF3300"/>
                </a:solidFill>
              </a:rPr>
              <a:t>transmit</a:t>
            </a:r>
            <a:r>
              <a:rPr lang="en-GB" altLang="en-US" b="1" smtClean="0">
                <a:solidFill>
                  <a:srgbClr val="020202"/>
                </a:solidFill>
              </a:rPr>
              <a:t> health care-associated pathogens </a:t>
            </a:r>
          </a:p>
          <a:p>
            <a:pPr lvl="1" eaLnBrk="1" hangingPunct="1"/>
            <a:r>
              <a:rPr lang="en-GB" altLang="en-US" b="1" smtClean="0">
                <a:solidFill>
                  <a:srgbClr val="020202"/>
                </a:solidFill>
              </a:rPr>
              <a:t>Transmission of        health care-associated pathogens from one patient to another via health-care workers’ hands requires                 </a:t>
            </a:r>
            <a:r>
              <a:rPr lang="en-GB" altLang="en-US" sz="2800" b="1" smtClean="0">
                <a:solidFill>
                  <a:srgbClr val="FF3300"/>
                </a:solidFill>
              </a:rPr>
              <a:t>5 sequential steps</a:t>
            </a:r>
            <a:r>
              <a:rPr lang="en-GB" altLang="en-US" sz="2800" b="1" smtClean="0">
                <a:solidFill>
                  <a:srgbClr val="020202"/>
                </a:solidFill>
              </a:rPr>
              <a:t>. </a:t>
            </a:r>
          </a:p>
        </p:txBody>
      </p:sp>
      <p:grpSp>
        <p:nvGrpSpPr>
          <p:cNvPr id="2" name="Group 4"/>
          <p:cNvGrpSpPr>
            <a:grpSpLocks/>
          </p:cNvGrpSpPr>
          <p:nvPr/>
        </p:nvGrpSpPr>
        <p:grpSpPr bwMode="auto">
          <a:xfrm>
            <a:off x="4572000" y="1441450"/>
            <a:ext cx="4159250" cy="4113213"/>
            <a:chOff x="2880" y="908"/>
            <a:chExt cx="2620" cy="2591"/>
          </a:xfrm>
        </p:grpSpPr>
        <p:sp>
          <p:nvSpPr>
            <p:cNvPr id="14341" name="Rectangle 5"/>
            <p:cNvSpPr>
              <a:spLocks noChangeArrowheads="1"/>
            </p:cNvSpPr>
            <p:nvPr/>
          </p:nvSpPr>
          <p:spPr bwMode="auto">
            <a:xfrm>
              <a:off x="2880" y="908"/>
              <a:ext cx="2620" cy="259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pic>
          <p:nvPicPr>
            <p:cNvPr id="14342" name="Picture 6" descr="agnes005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76" y="1002"/>
              <a:ext cx="2428" cy="2402"/>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grpSp>
    </p:spTree>
    <p:custDataLst>
      <p:tags r:id="rId1"/>
    </p:custDataLst>
    <p:extLst>
      <p:ext uri="{BB962C8B-B14F-4D97-AF65-F5344CB8AC3E}">
        <p14:creationId xmlns="" xmlns:p14="http://schemas.microsoft.com/office/powerpoint/2010/main" val="37746827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animEffect transition="in" filter="fade">
                                      <p:cBhvr>
                                        <p:cTn id="7" dur="500"/>
                                        <p:tgtEl>
                                          <p:spTgt spid="3717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1715">
                                            <p:txEl>
                                              <p:pRg st="1" end="1"/>
                                            </p:txEl>
                                          </p:spTgt>
                                        </p:tgtEl>
                                        <p:attrNameLst>
                                          <p:attrName>style.visibility</p:attrName>
                                        </p:attrNameLst>
                                      </p:cBhvr>
                                      <p:to>
                                        <p:strVal val="visible"/>
                                      </p:to>
                                    </p:set>
                                    <p:animEffect transition="in" filter="fade">
                                      <p:cBhvr>
                                        <p:cTn id="15" dur="500"/>
                                        <p:tgtEl>
                                          <p:spTgt spid="371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198438" y="1211263"/>
            <a:ext cx="4287837" cy="2217737"/>
          </a:xfrm>
          <a:prstGeom prst="rect">
            <a:avLst/>
          </a:prstGeom>
          <a:solidFill>
            <a:schemeClr val="accent1">
              <a:lumMod val="40000"/>
              <a:lumOff val="60000"/>
            </a:schemeClr>
          </a:solidFill>
          <a:ln>
            <a:noFill/>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332803" name="Rectangle 3"/>
          <p:cNvSpPr>
            <a:spLocks noChangeArrowheads="1"/>
          </p:cNvSpPr>
          <p:nvPr/>
        </p:nvSpPr>
        <p:spPr bwMode="auto">
          <a:xfrm>
            <a:off x="4579938" y="1211263"/>
            <a:ext cx="4365625" cy="2217737"/>
          </a:xfrm>
          <a:prstGeom prst="rect">
            <a:avLst/>
          </a:prstGeom>
          <a:solidFill>
            <a:schemeClr val="accent4">
              <a:lumMod val="60000"/>
              <a:lumOff val="40000"/>
            </a:schemeClr>
          </a:solidFill>
          <a:ln>
            <a:noFill/>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332804" name="Rectangle 4"/>
          <p:cNvSpPr>
            <a:spLocks noChangeArrowheads="1"/>
          </p:cNvSpPr>
          <p:nvPr/>
        </p:nvSpPr>
        <p:spPr bwMode="auto">
          <a:xfrm>
            <a:off x="161926" y="3557587"/>
            <a:ext cx="4265612" cy="2294186"/>
          </a:xfrm>
          <a:prstGeom prst="rect">
            <a:avLst/>
          </a:prstGeom>
          <a:solidFill>
            <a:schemeClr val="accent2">
              <a:lumMod val="60000"/>
              <a:lumOff val="40000"/>
            </a:schemeClr>
          </a:solidFill>
          <a:ln>
            <a:noFill/>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332805" name="Rectangle 5"/>
          <p:cNvSpPr>
            <a:spLocks noChangeArrowheads="1"/>
          </p:cNvSpPr>
          <p:nvPr/>
        </p:nvSpPr>
        <p:spPr bwMode="auto">
          <a:xfrm>
            <a:off x="4579937" y="3657599"/>
            <a:ext cx="4365625" cy="2161707"/>
          </a:xfrm>
          <a:prstGeom prst="rect">
            <a:avLst/>
          </a:prstGeom>
          <a:solidFill>
            <a:schemeClr val="bg2">
              <a:lumMod val="90000"/>
            </a:schemeClr>
          </a:solidFill>
          <a:ln>
            <a:noFill/>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2294" name="Text Box 6"/>
          <p:cNvSpPr txBox="1">
            <a:spLocks noChangeArrowheads="1"/>
          </p:cNvSpPr>
          <p:nvPr/>
        </p:nvSpPr>
        <p:spPr bwMode="auto">
          <a:xfrm>
            <a:off x="468313" y="213360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it-IT" altLang="en-US" sz="1800"/>
          </a:p>
        </p:txBody>
      </p:sp>
      <p:sp>
        <p:nvSpPr>
          <p:cNvPr id="12295" name="Text Box 7"/>
          <p:cNvSpPr txBox="1">
            <a:spLocks noChangeArrowheads="1"/>
          </p:cNvSpPr>
          <p:nvPr/>
        </p:nvSpPr>
        <p:spPr bwMode="auto">
          <a:xfrm>
            <a:off x="519113" y="215265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it-IT" altLang="en-US" sz="1800"/>
          </a:p>
        </p:txBody>
      </p:sp>
      <p:sp>
        <p:nvSpPr>
          <p:cNvPr id="12296" name="Rectangle 23"/>
          <p:cNvSpPr>
            <a:spLocks noGrp="1" noChangeArrowheads="1"/>
          </p:cNvSpPr>
          <p:nvPr>
            <p:ph type="title"/>
          </p:nvPr>
        </p:nvSpPr>
        <p:spPr>
          <a:xfrm>
            <a:off x="414338" y="144463"/>
            <a:ext cx="8315325" cy="1028700"/>
          </a:xfrm>
        </p:spPr>
        <p:txBody>
          <a:bodyPr>
            <a:normAutofit fontScale="90000"/>
          </a:bodyPr>
          <a:lstStyle/>
          <a:p>
            <a:pPr algn="ctr" eaLnBrk="1" hangingPunct="1"/>
            <a:r>
              <a:rPr lang="en-GB" altLang="en-US" smtClean="0">
                <a:solidFill>
                  <a:srgbClr val="020202"/>
                </a:solidFill>
              </a:rPr>
              <a:t>Most frequent sites of infection and </a:t>
            </a:r>
            <a:br>
              <a:rPr lang="en-GB" altLang="en-US" smtClean="0">
                <a:solidFill>
                  <a:srgbClr val="020202"/>
                </a:solidFill>
              </a:rPr>
            </a:br>
            <a:r>
              <a:rPr lang="en-GB" altLang="en-US" smtClean="0">
                <a:solidFill>
                  <a:srgbClr val="020202"/>
                </a:solidFill>
              </a:rPr>
              <a:t>their risk factors</a:t>
            </a:r>
          </a:p>
        </p:txBody>
      </p:sp>
      <p:sp>
        <p:nvSpPr>
          <p:cNvPr id="332809" name="Text Box 9"/>
          <p:cNvSpPr txBox="1">
            <a:spLocks noChangeArrowheads="1"/>
          </p:cNvSpPr>
          <p:nvPr/>
        </p:nvSpPr>
        <p:spPr bwMode="auto">
          <a:xfrm>
            <a:off x="5526088" y="1254125"/>
            <a:ext cx="3617912" cy="202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GB" altLang="en-US" b="1">
                <a:solidFill>
                  <a:srgbClr val="020202"/>
                </a:solidFill>
              </a:rPr>
              <a:t>LOWER RESPIRATORY TRACT INFECTIONS</a:t>
            </a:r>
          </a:p>
          <a:p>
            <a:pPr eaLnBrk="1" hangingPunct="1"/>
            <a:r>
              <a:rPr lang="en-GB" altLang="en-US" sz="1400" b="1">
                <a:solidFill>
                  <a:srgbClr val="C00000"/>
                </a:solidFill>
              </a:rPr>
              <a:t>Mechanical ventilation,Aspiration;</a:t>
            </a:r>
          </a:p>
          <a:p>
            <a:pPr eaLnBrk="1" hangingPunct="1"/>
            <a:r>
              <a:rPr lang="en-GB" altLang="en-US" sz="1400" b="1">
                <a:solidFill>
                  <a:srgbClr val="C00000"/>
                </a:solidFill>
              </a:rPr>
              <a:t>Nasogastric tube, </a:t>
            </a:r>
          </a:p>
          <a:p>
            <a:pPr eaLnBrk="1" hangingPunct="1"/>
            <a:r>
              <a:rPr lang="en-GB" altLang="en-US" sz="1400" b="1">
                <a:solidFill>
                  <a:srgbClr val="C00000"/>
                </a:solidFill>
              </a:rPr>
              <a:t>Central nervous system depressants;</a:t>
            </a:r>
          </a:p>
          <a:p>
            <a:pPr eaLnBrk="1" hangingPunct="1">
              <a:lnSpc>
                <a:spcPct val="90000"/>
              </a:lnSpc>
            </a:pPr>
            <a:r>
              <a:rPr lang="en-GB" altLang="en-US" sz="1400" b="1">
                <a:solidFill>
                  <a:srgbClr val="C00000"/>
                </a:solidFill>
              </a:rPr>
              <a:t>Antibiotics and anti-acids;</a:t>
            </a:r>
          </a:p>
          <a:p>
            <a:pPr eaLnBrk="1" hangingPunct="1">
              <a:lnSpc>
                <a:spcPct val="90000"/>
              </a:lnSpc>
            </a:pPr>
            <a:r>
              <a:rPr lang="en-GB" altLang="en-US" sz="1400" b="1">
                <a:solidFill>
                  <a:srgbClr val="C00000"/>
                </a:solidFill>
              </a:rPr>
              <a:t>Prolonged health-care facilities stay;</a:t>
            </a:r>
          </a:p>
          <a:p>
            <a:pPr eaLnBrk="1" hangingPunct="1">
              <a:lnSpc>
                <a:spcPct val="90000"/>
              </a:lnSpc>
            </a:pPr>
            <a:r>
              <a:rPr lang="en-GB" altLang="en-US" sz="1400" b="1">
                <a:solidFill>
                  <a:srgbClr val="C00000"/>
                </a:solidFill>
              </a:rPr>
              <a:t>Malnutrition;  Advanced age</a:t>
            </a:r>
          </a:p>
          <a:p>
            <a:pPr eaLnBrk="1" hangingPunct="1"/>
            <a:r>
              <a:rPr lang="en-GB" altLang="en-US" sz="1400" b="1">
                <a:solidFill>
                  <a:srgbClr val="C00000"/>
                </a:solidFill>
              </a:rPr>
              <a:t>Surgery;  Immunodeficiency.</a:t>
            </a:r>
          </a:p>
        </p:txBody>
      </p:sp>
      <p:sp>
        <p:nvSpPr>
          <p:cNvPr id="332810" name="Rectangle 10"/>
          <p:cNvSpPr>
            <a:spLocks noChangeArrowheads="1"/>
          </p:cNvSpPr>
          <p:nvPr/>
        </p:nvSpPr>
        <p:spPr bwMode="auto">
          <a:xfrm>
            <a:off x="4638675" y="1439863"/>
            <a:ext cx="722313"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GB" altLang="en-US" sz="1800" b="1"/>
              <a:t>13%</a:t>
            </a:r>
          </a:p>
        </p:txBody>
      </p:sp>
      <p:sp>
        <p:nvSpPr>
          <p:cNvPr id="332811" name="Text Box 11"/>
          <p:cNvSpPr txBox="1">
            <a:spLocks noChangeArrowheads="1"/>
          </p:cNvSpPr>
          <p:nvPr/>
        </p:nvSpPr>
        <p:spPr bwMode="auto">
          <a:xfrm>
            <a:off x="5651500" y="3578225"/>
            <a:ext cx="3321050" cy="2000250"/>
          </a:xfrm>
          <a:prstGeom prst="rect">
            <a:avLst/>
          </a:prstGeom>
          <a:solidFill>
            <a:schemeClr val="bg2">
              <a:lumMod val="90000"/>
            </a:schemeClr>
          </a:solidFill>
          <a:ln>
            <a:noFill/>
          </a:ln>
        </p:spPr>
        <p:txBody>
          <a:bodyPr wrap="none" l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GB" altLang="en-US" b="1" dirty="0">
                <a:solidFill>
                  <a:srgbClr val="020202"/>
                </a:solidFill>
              </a:rPr>
              <a:t>BLOOD INFECTIONS</a:t>
            </a:r>
          </a:p>
          <a:p>
            <a:pPr eaLnBrk="1" hangingPunct="1"/>
            <a:r>
              <a:rPr lang="en-GB" altLang="en-US" sz="1400" b="1" dirty="0">
                <a:solidFill>
                  <a:srgbClr val="008080"/>
                </a:solidFill>
              </a:rPr>
              <a:t>Vascular catheter;</a:t>
            </a:r>
          </a:p>
          <a:p>
            <a:pPr eaLnBrk="1" hangingPunct="1"/>
            <a:r>
              <a:rPr lang="en-GB" altLang="en-US" sz="1400" b="1" dirty="0">
                <a:solidFill>
                  <a:srgbClr val="008080"/>
                </a:solidFill>
              </a:rPr>
              <a:t>Neonatal age; Critical care</a:t>
            </a:r>
            <a:r>
              <a:rPr lang="en-GB" altLang="en-US" sz="1100" dirty="0">
                <a:solidFill>
                  <a:srgbClr val="008080"/>
                </a:solidFill>
              </a:rPr>
              <a:t> ;</a:t>
            </a:r>
            <a:br>
              <a:rPr lang="en-GB" altLang="en-US" sz="1100" dirty="0">
                <a:solidFill>
                  <a:srgbClr val="008080"/>
                </a:solidFill>
              </a:rPr>
            </a:br>
            <a:r>
              <a:rPr lang="en-GB" altLang="en-US" b="1" dirty="0">
                <a:solidFill>
                  <a:srgbClr val="008080"/>
                </a:solidFill>
              </a:rPr>
              <a:t>Severe underlying disease;</a:t>
            </a:r>
          </a:p>
          <a:p>
            <a:pPr eaLnBrk="1" hangingPunct="1"/>
            <a:r>
              <a:rPr lang="en-GB" altLang="en-US" b="1" dirty="0">
                <a:solidFill>
                  <a:srgbClr val="008080"/>
                </a:solidFill>
              </a:rPr>
              <a:t>Neutropenia;</a:t>
            </a:r>
          </a:p>
          <a:p>
            <a:pPr eaLnBrk="1" hangingPunct="1"/>
            <a:r>
              <a:rPr lang="en-GB" altLang="en-US" b="1" dirty="0">
                <a:solidFill>
                  <a:srgbClr val="008080"/>
                </a:solidFill>
              </a:rPr>
              <a:t>Immunodeficiency;</a:t>
            </a:r>
          </a:p>
          <a:p>
            <a:pPr eaLnBrk="1" hangingPunct="1"/>
            <a:r>
              <a:rPr lang="en-GB" altLang="en-US" b="1" dirty="0">
                <a:solidFill>
                  <a:srgbClr val="008080"/>
                </a:solidFill>
              </a:rPr>
              <a:t>New invasive technologies;</a:t>
            </a:r>
          </a:p>
          <a:p>
            <a:pPr eaLnBrk="1" hangingPunct="1"/>
            <a:r>
              <a:rPr lang="en-GB" altLang="en-US" b="1" dirty="0">
                <a:solidFill>
                  <a:srgbClr val="008080"/>
                </a:solidFill>
              </a:rPr>
              <a:t>Lack of training and supervision;</a:t>
            </a:r>
          </a:p>
        </p:txBody>
      </p:sp>
      <p:sp>
        <p:nvSpPr>
          <p:cNvPr id="332812" name="Rectangle 12"/>
          <p:cNvSpPr>
            <a:spLocks noChangeArrowheads="1"/>
          </p:cNvSpPr>
          <p:nvPr/>
        </p:nvSpPr>
        <p:spPr bwMode="auto">
          <a:xfrm>
            <a:off x="4638675" y="5165725"/>
            <a:ext cx="722313"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b"/>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GB" altLang="en-US" sz="1800" b="1"/>
              <a:t>14%</a:t>
            </a:r>
          </a:p>
        </p:txBody>
      </p:sp>
      <p:sp>
        <p:nvSpPr>
          <p:cNvPr id="332813" name="Text Box 13"/>
          <p:cNvSpPr txBox="1">
            <a:spLocks noChangeArrowheads="1"/>
          </p:cNvSpPr>
          <p:nvPr/>
        </p:nvSpPr>
        <p:spPr bwMode="auto">
          <a:xfrm>
            <a:off x="484188" y="3568700"/>
            <a:ext cx="3124200" cy="219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GB" altLang="en-US" b="1" dirty="0">
                <a:solidFill>
                  <a:srgbClr val="020202"/>
                </a:solidFill>
              </a:rPr>
              <a:t>SURGICAL SITE INFECTIONS</a:t>
            </a:r>
          </a:p>
          <a:p>
            <a:pPr eaLnBrk="1" hangingPunct="1"/>
            <a:r>
              <a:rPr lang="en-GB" altLang="en-US" sz="1400" b="1" dirty="0">
                <a:solidFill>
                  <a:srgbClr val="FF3300"/>
                </a:solidFill>
              </a:rPr>
              <a:t>Inadequate antibiotic prophylaxis;</a:t>
            </a:r>
          </a:p>
          <a:p>
            <a:pPr eaLnBrk="1" hangingPunct="1"/>
            <a:r>
              <a:rPr lang="en-GB" altLang="en-US" sz="1400" b="1" dirty="0">
                <a:solidFill>
                  <a:srgbClr val="FF3300"/>
                </a:solidFill>
              </a:rPr>
              <a:t>Incorrect surgical skin preparation;</a:t>
            </a:r>
          </a:p>
          <a:p>
            <a:pPr eaLnBrk="1" hangingPunct="1"/>
            <a:r>
              <a:rPr lang="en-GB" altLang="en-US" sz="1400" b="1" dirty="0">
                <a:solidFill>
                  <a:srgbClr val="FF3300"/>
                </a:solidFill>
              </a:rPr>
              <a:t>Inappropriate wound care</a:t>
            </a:r>
            <a:r>
              <a:rPr lang="en-GB" altLang="en-US" sz="1100" dirty="0">
                <a:solidFill>
                  <a:srgbClr val="FF3300"/>
                </a:solidFill>
              </a:rPr>
              <a:t> ;</a:t>
            </a:r>
          </a:p>
          <a:p>
            <a:pPr eaLnBrk="1" hangingPunct="1"/>
            <a:r>
              <a:rPr lang="en-GB" altLang="en-US" sz="1400" b="1" dirty="0">
                <a:solidFill>
                  <a:srgbClr val="FF3300"/>
                </a:solidFill>
              </a:rPr>
              <a:t>Surgical intervention duration;</a:t>
            </a:r>
          </a:p>
          <a:p>
            <a:pPr eaLnBrk="1" hangingPunct="1">
              <a:lnSpc>
                <a:spcPct val="90000"/>
              </a:lnSpc>
            </a:pPr>
            <a:r>
              <a:rPr lang="en-GB" altLang="en-US" sz="1400" b="1" dirty="0">
                <a:solidFill>
                  <a:srgbClr val="FF3300"/>
                </a:solidFill>
              </a:rPr>
              <a:t>Type of wound;</a:t>
            </a:r>
          </a:p>
          <a:p>
            <a:pPr eaLnBrk="1" hangingPunct="1"/>
            <a:r>
              <a:rPr lang="en-GB" altLang="en-US" sz="1400" b="1" dirty="0">
                <a:solidFill>
                  <a:srgbClr val="FF3300"/>
                </a:solidFill>
              </a:rPr>
              <a:t>Poor surgical asepsis;</a:t>
            </a:r>
          </a:p>
          <a:p>
            <a:pPr eaLnBrk="1" hangingPunct="1">
              <a:lnSpc>
                <a:spcPct val="90000"/>
              </a:lnSpc>
            </a:pPr>
            <a:r>
              <a:rPr lang="en-GB" altLang="en-US" sz="1400" b="1" dirty="0">
                <a:solidFill>
                  <a:srgbClr val="FF3300"/>
                </a:solidFill>
              </a:rPr>
              <a:t>Diabetes; Nutritional state;</a:t>
            </a:r>
          </a:p>
          <a:p>
            <a:pPr eaLnBrk="1" hangingPunct="1">
              <a:lnSpc>
                <a:spcPct val="90000"/>
              </a:lnSpc>
            </a:pPr>
            <a:r>
              <a:rPr lang="en-GB" altLang="en-US" sz="1400" b="1" dirty="0">
                <a:solidFill>
                  <a:srgbClr val="FF3300"/>
                </a:solidFill>
              </a:rPr>
              <a:t>Immunodeficiency;</a:t>
            </a:r>
          </a:p>
          <a:p>
            <a:pPr eaLnBrk="1" hangingPunct="1">
              <a:lnSpc>
                <a:spcPct val="90000"/>
              </a:lnSpc>
            </a:pPr>
            <a:r>
              <a:rPr lang="en-GB" altLang="en-US" sz="1400" b="1" dirty="0">
                <a:solidFill>
                  <a:srgbClr val="FF3300"/>
                </a:solidFill>
              </a:rPr>
              <a:t>Lack of training and supervision.</a:t>
            </a:r>
          </a:p>
        </p:txBody>
      </p:sp>
      <p:sp>
        <p:nvSpPr>
          <p:cNvPr id="332814" name="Rectangle 14"/>
          <p:cNvSpPr>
            <a:spLocks noChangeArrowheads="1"/>
          </p:cNvSpPr>
          <p:nvPr/>
        </p:nvSpPr>
        <p:spPr bwMode="auto">
          <a:xfrm>
            <a:off x="3783013" y="5165725"/>
            <a:ext cx="722312"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nchor="b"/>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r>
              <a:rPr lang="en-GB" altLang="en-US" sz="1800" b="1"/>
              <a:t>17%</a:t>
            </a:r>
          </a:p>
        </p:txBody>
      </p:sp>
      <p:sp>
        <p:nvSpPr>
          <p:cNvPr id="332815" name="Text Box 15"/>
          <p:cNvSpPr txBox="1">
            <a:spLocks noChangeArrowheads="1"/>
          </p:cNvSpPr>
          <p:nvPr/>
        </p:nvSpPr>
        <p:spPr bwMode="auto">
          <a:xfrm>
            <a:off x="592138" y="1439863"/>
            <a:ext cx="3089275"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GB" altLang="en-US" b="1" dirty="0">
                <a:solidFill>
                  <a:srgbClr val="020202"/>
                </a:solidFill>
              </a:rPr>
              <a:t>URINARY TRACT INFECTIONS</a:t>
            </a:r>
          </a:p>
          <a:p>
            <a:pPr eaLnBrk="1" hangingPunct="1"/>
            <a:r>
              <a:rPr lang="en-GB" altLang="en-US" b="1" dirty="0">
                <a:solidFill>
                  <a:srgbClr val="506408"/>
                </a:solidFill>
              </a:rPr>
              <a:t>Urinary catheter;</a:t>
            </a:r>
          </a:p>
          <a:p>
            <a:pPr eaLnBrk="1" hangingPunct="1"/>
            <a:r>
              <a:rPr lang="en-GB" altLang="en-US" b="1" dirty="0">
                <a:solidFill>
                  <a:srgbClr val="506408"/>
                </a:solidFill>
              </a:rPr>
              <a:t>Urinary invasive procedures;</a:t>
            </a:r>
          </a:p>
          <a:p>
            <a:pPr eaLnBrk="1" hangingPunct="1"/>
            <a:r>
              <a:rPr lang="en-GB" altLang="en-US" b="1" dirty="0">
                <a:solidFill>
                  <a:srgbClr val="506408"/>
                </a:solidFill>
              </a:rPr>
              <a:t>Advanced age;</a:t>
            </a:r>
          </a:p>
          <a:p>
            <a:pPr eaLnBrk="1" hangingPunct="1"/>
            <a:r>
              <a:rPr lang="en-GB" altLang="en-US" b="1" dirty="0">
                <a:solidFill>
                  <a:srgbClr val="506408"/>
                </a:solidFill>
              </a:rPr>
              <a:t>Severe underlying disease;</a:t>
            </a:r>
          </a:p>
          <a:p>
            <a:pPr eaLnBrk="1" hangingPunct="1"/>
            <a:r>
              <a:rPr lang="en-GB" altLang="en-US" b="1" dirty="0" err="1">
                <a:solidFill>
                  <a:srgbClr val="506408"/>
                </a:solidFill>
              </a:rPr>
              <a:t>Urolitiasis</a:t>
            </a:r>
            <a:r>
              <a:rPr lang="en-GB" altLang="en-US" b="1" dirty="0">
                <a:solidFill>
                  <a:srgbClr val="506408"/>
                </a:solidFill>
              </a:rPr>
              <a:t>; Pregnancy;</a:t>
            </a:r>
          </a:p>
          <a:p>
            <a:pPr eaLnBrk="1" hangingPunct="1"/>
            <a:r>
              <a:rPr lang="en-GB" altLang="en-US" b="1" dirty="0">
                <a:solidFill>
                  <a:srgbClr val="506408"/>
                </a:solidFill>
              </a:rPr>
              <a:t>Diabetes.</a:t>
            </a:r>
          </a:p>
        </p:txBody>
      </p:sp>
      <p:sp>
        <p:nvSpPr>
          <p:cNvPr id="332816" name="Rectangle 16"/>
          <p:cNvSpPr>
            <a:spLocks noChangeArrowheads="1"/>
          </p:cNvSpPr>
          <p:nvPr/>
        </p:nvSpPr>
        <p:spPr bwMode="auto">
          <a:xfrm>
            <a:off x="3783013" y="1439863"/>
            <a:ext cx="722312"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r>
              <a:rPr lang="en-GB" altLang="en-US" sz="1800" b="1"/>
              <a:t>34%</a:t>
            </a:r>
          </a:p>
        </p:txBody>
      </p:sp>
      <p:sp>
        <p:nvSpPr>
          <p:cNvPr id="332817" name="Oval 17"/>
          <p:cNvSpPr>
            <a:spLocks noChangeArrowheads="1"/>
          </p:cNvSpPr>
          <p:nvPr/>
        </p:nvSpPr>
        <p:spPr bwMode="auto">
          <a:xfrm>
            <a:off x="3467100" y="2405063"/>
            <a:ext cx="2032000" cy="203200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0" tIns="108000" rIns="0" bIns="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sz="1400"/>
              <a:t>Most common </a:t>
            </a:r>
            <a:br>
              <a:rPr lang="en-GB" altLang="en-US" sz="1400"/>
            </a:br>
            <a:r>
              <a:rPr lang="en-GB" altLang="en-US" sz="1400"/>
              <a:t>sites of health care-</a:t>
            </a:r>
            <a:br>
              <a:rPr lang="en-GB" altLang="en-US" sz="1400"/>
            </a:br>
            <a:r>
              <a:rPr lang="en-GB" altLang="en-US" sz="1400"/>
              <a:t>associated infection </a:t>
            </a:r>
            <a:br>
              <a:rPr lang="en-GB" altLang="en-US" sz="1400"/>
            </a:br>
            <a:r>
              <a:rPr lang="en-GB" altLang="en-US" sz="1400"/>
              <a:t>and the risk factors </a:t>
            </a:r>
            <a:br>
              <a:rPr lang="en-GB" altLang="en-US" sz="1400"/>
            </a:br>
            <a:r>
              <a:rPr lang="en-GB" altLang="en-US" sz="1400"/>
              <a:t>underlying the </a:t>
            </a:r>
            <a:br>
              <a:rPr lang="en-GB" altLang="en-US" sz="1400"/>
            </a:br>
            <a:r>
              <a:rPr lang="en-GB" altLang="en-US" sz="1400"/>
              <a:t>occurrence of </a:t>
            </a:r>
            <a:br>
              <a:rPr lang="en-GB" altLang="en-US" sz="1400"/>
            </a:br>
            <a:r>
              <a:rPr lang="en-GB" altLang="en-US" sz="1400"/>
              <a:t>infections</a:t>
            </a:r>
          </a:p>
        </p:txBody>
      </p:sp>
      <p:sp>
        <p:nvSpPr>
          <p:cNvPr id="332818" name="Oval 18"/>
          <p:cNvSpPr>
            <a:spLocks noChangeArrowheads="1"/>
          </p:cNvSpPr>
          <p:nvPr/>
        </p:nvSpPr>
        <p:spPr bwMode="auto">
          <a:xfrm>
            <a:off x="3608388" y="2533650"/>
            <a:ext cx="1752600" cy="1776413"/>
          </a:xfrm>
          <a:prstGeom prst="ellipse">
            <a:avLst/>
          </a:prstGeom>
          <a:solidFill>
            <a:srgbClr val="99CC00">
              <a:alpha val="7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b="1" dirty="0">
                <a:solidFill>
                  <a:schemeClr val="bg1"/>
                </a:solidFill>
              </a:rPr>
              <a:t>LACK OF HAND    HYGIEN E</a:t>
            </a:r>
          </a:p>
        </p:txBody>
      </p:sp>
    </p:spTree>
    <p:custDataLst>
      <p:tags r:id="rId1"/>
    </p:custDataLst>
    <p:extLst>
      <p:ext uri="{BB962C8B-B14F-4D97-AF65-F5344CB8AC3E}">
        <p14:creationId xmlns="" xmlns:p14="http://schemas.microsoft.com/office/powerpoint/2010/main" val="17854474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2817"/>
                                        </p:tgtEl>
                                        <p:attrNameLst>
                                          <p:attrName>style.visibility</p:attrName>
                                        </p:attrNameLst>
                                      </p:cBhvr>
                                      <p:to>
                                        <p:strVal val="visible"/>
                                      </p:to>
                                    </p:set>
                                    <p:animEffect transition="in" filter="fade">
                                      <p:cBhvr>
                                        <p:cTn id="7" dur="500"/>
                                        <p:tgtEl>
                                          <p:spTgt spid="332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2802"/>
                                        </p:tgtEl>
                                        <p:attrNameLst>
                                          <p:attrName>style.visibility</p:attrName>
                                        </p:attrNameLst>
                                      </p:cBhvr>
                                      <p:to>
                                        <p:strVal val="visible"/>
                                      </p:to>
                                    </p:set>
                                    <p:animEffect transition="in" filter="fade">
                                      <p:cBhvr>
                                        <p:cTn id="12" dur="500"/>
                                        <p:tgtEl>
                                          <p:spTgt spid="33280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2815"/>
                                        </p:tgtEl>
                                        <p:attrNameLst>
                                          <p:attrName>style.visibility</p:attrName>
                                        </p:attrNameLst>
                                      </p:cBhvr>
                                      <p:to>
                                        <p:strVal val="visible"/>
                                      </p:to>
                                    </p:set>
                                    <p:animEffect transition="in" filter="fade">
                                      <p:cBhvr>
                                        <p:cTn id="15" dur="500"/>
                                        <p:tgtEl>
                                          <p:spTgt spid="3328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2816"/>
                                        </p:tgtEl>
                                        <p:attrNameLst>
                                          <p:attrName>style.visibility</p:attrName>
                                        </p:attrNameLst>
                                      </p:cBhvr>
                                      <p:to>
                                        <p:strVal val="visible"/>
                                      </p:to>
                                    </p:set>
                                    <p:animEffect transition="in" filter="fade">
                                      <p:cBhvr>
                                        <p:cTn id="18" dur="500"/>
                                        <p:tgtEl>
                                          <p:spTgt spid="3328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2803"/>
                                        </p:tgtEl>
                                        <p:attrNameLst>
                                          <p:attrName>style.visibility</p:attrName>
                                        </p:attrNameLst>
                                      </p:cBhvr>
                                      <p:to>
                                        <p:strVal val="visible"/>
                                      </p:to>
                                    </p:set>
                                    <p:animEffect transition="in" filter="fade">
                                      <p:cBhvr>
                                        <p:cTn id="23" dur="500"/>
                                        <p:tgtEl>
                                          <p:spTgt spid="33280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2809"/>
                                        </p:tgtEl>
                                        <p:attrNameLst>
                                          <p:attrName>style.visibility</p:attrName>
                                        </p:attrNameLst>
                                      </p:cBhvr>
                                      <p:to>
                                        <p:strVal val="visible"/>
                                      </p:to>
                                    </p:set>
                                    <p:animEffect transition="in" filter="fade">
                                      <p:cBhvr>
                                        <p:cTn id="26" dur="500"/>
                                        <p:tgtEl>
                                          <p:spTgt spid="33280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2810"/>
                                        </p:tgtEl>
                                        <p:attrNameLst>
                                          <p:attrName>style.visibility</p:attrName>
                                        </p:attrNameLst>
                                      </p:cBhvr>
                                      <p:to>
                                        <p:strVal val="visible"/>
                                      </p:to>
                                    </p:set>
                                    <p:animEffect transition="in" filter="fade">
                                      <p:cBhvr>
                                        <p:cTn id="29" dur="500"/>
                                        <p:tgtEl>
                                          <p:spTgt spid="3328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2804"/>
                                        </p:tgtEl>
                                        <p:attrNameLst>
                                          <p:attrName>style.visibility</p:attrName>
                                        </p:attrNameLst>
                                      </p:cBhvr>
                                      <p:to>
                                        <p:strVal val="visible"/>
                                      </p:to>
                                    </p:set>
                                    <p:animEffect transition="in" filter="fade">
                                      <p:cBhvr>
                                        <p:cTn id="34" dur="500"/>
                                        <p:tgtEl>
                                          <p:spTgt spid="33280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2813"/>
                                        </p:tgtEl>
                                        <p:attrNameLst>
                                          <p:attrName>style.visibility</p:attrName>
                                        </p:attrNameLst>
                                      </p:cBhvr>
                                      <p:to>
                                        <p:strVal val="visible"/>
                                      </p:to>
                                    </p:set>
                                    <p:animEffect transition="in" filter="fade">
                                      <p:cBhvr>
                                        <p:cTn id="37" dur="500"/>
                                        <p:tgtEl>
                                          <p:spTgt spid="3328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2814"/>
                                        </p:tgtEl>
                                        <p:attrNameLst>
                                          <p:attrName>style.visibility</p:attrName>
                                        </p:attrNameLst>
                                      </p:cBhvr>
                                      <p:to>
                                        <p:strVal val="visible"/>
                                      </p:to>
                                    </p:set>
                                    <p:animEffect transition="in" filter="fade">
                                      <p:cBhvr>
                                        <p:cTn id="40" dur="500"/>
                                        <p:tgtEl>
                                          <p:spTgt spid="3328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2805"/>
                                        </p:tgtEl>
                                        <p:attrNameLst>
                                          <p:attrName>style.visibility</p:attrName>
                                        </p:attrNameLst>
                                      </p:cBhvr>
                                      <p:to>
                                        <p:strVal val="visible"/>
                                      </p:to>
                                    </p:set>
                                    <p:animEffect transition="in" filter="fade">
                                      <p:cBhvr>
                                        <p:cTn id="45" dur="500"/>
                                        <p:tgtEl>
                                          <p:spTgt spid="33280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2811"/>
                                        </p:tgtEl>
                                        <p:attrNameLst>
                                          <p:attrName>style.visibility</p:attrName>
                                        </p:attrNameLst>
                                      </p:cBhvr>
                                      <p:to>
                                        <p:strVal val="visible"/>
                                      </p:to>
                                    </p:set>
                                    <p:animEffect transition="in" filter="fade">
                                      <p:cBhvr>
                                        <p:cTn id="48" dur="500"/>
                                        <p:tgtEl>
                                          <p:spTgt spid="3328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2812"/>
                                        </p:tgtEl>
                                        <p:attrNameLst>
                                          <p:attrName>style.visibility</p:attrName>
                                        </p:attrNameLst>
                                      </p:cBhvr>
                                      <p:to>
                                        <p:strVal val="visible"/>
                                      </p:to>
                                    </p:set>
                                    <p:animEffect transition="in" filter="fade">
                                      <p:cBhvr>
                                        <p:cTn id="51" dur="500"/>
                                        <p:tgtEl>
                                          <p:spTgt spid="3328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332818"/>
                                        </p:tgtEl>
                                        <p:attrNameLst>
                                          <p:attrName>style.visibility</p:attrName>
                                        </p:attrNameLst>
                                      </p:cBhvr>
                                      <p:to>
                                        <p:strVal val="visible"/>
                                      </p:to>
                                    </p:set>
                                    <p:animEffect transition="in" filter="fade">
                                      <p:cBhvr>
                                        <p:cTn id="56" dur="1000"/>
                                        <p:tgtEl>
                                          <p:spTgt spid="332818"/>
                                        </p:tgtEl>
                                      </p:cBhvr>
                                    </p:animEffect>
                                  </p:childTnLst>
                                </p:cTn>
                              </p:par>
                              <p:par>
                                <p:cTn id="57" presetID="8" presetClass="emph" presetSubtype="0" fill="hold" grpId="0" nodeType="withEffect">
                                  <p:stCondLst>
                                    <p:cond delay="0"/>
                                  </p:stCondLst>
                                  <p:childTnLst>
                                    <p:animRot by="21600000">
                                      <p:cBhvr>
                                        <p:cTn id="58" dur="1000" fill="hold"/>
                                        <p:tgtEl>
                                          <p:spTgt spid="3328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2" grpId="0" animBg="1"/>
      <p:bldP spid="332803" grpId="0" animBg="1"/>
      <p:bldP spid="332804" grpId="0" animBg="1"/>
      <p:bldP spid="332805" grpId="0" animBg="1"/>
      <p:bldP spid="332809" grpId="0"/>
      <p:bldP spid="332810" grpId="0"/>
      <p:bldP spid="332811" grpId="0" animBg="1"/>
      <p:bldP spid="332812" grpId="0"/>
      <p:bldP spid="332813" grpId="0"/>
      <p:bldP spid="332814" grpId="0"/>
      <p:bldP spid="332815" grpId="0"/>
      <p:bldP spid="332816" grpId="0"/>
      <p:bldP spid="332817" grpId="0" animBg="1"/>
      <p:bldP spid="332818" grpId="0" animBg="1"/>
      <p:bldP spid="3328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27000"/>
            <a:ext cx="3984625" cy="269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0" y="0"/>
            <a:ext cx="37798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400" b="1">
                <a:solidFill>
                  <a:srgbClr val="020202"/>
                </a:solidFill>
              </a:rPr>
              <a:t>Organisms present on patient skin </a:t>
            </a:r>
          </a:p>
          <a:p>
            <a:pPr eaLnBrk="1" hangingPunct="1"/>
            <a:r>
              <a:rPr lang="en-US" altLang="en-US" sz="1400" b="1">
                <a:solidFill>
                  <a:srgbClr val="020202"/>
                </a:solidFill>
              </a:rPr>
              <a:t>or the immediate environment.</a:t>
            </a:r>
          </a:p>
        </p:txBody>
      </p:sp>
      <p:sp>
        <p:nvSpPr>
          <p:cNvPr id="15364" name="Rectangle 3"/>
          <p:cNvSpPr>
            <a:spLocks noChangeArrowheads="1"/>
          </p:cNvSpPr>
          <p:nvPr/>
        </p:nvSpPr>
        <p:spPr bwMode="auto">
          <a:xfrm>
            <a:off x="0" y="2768600"/>
            <a:ext cx="3802063"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400" b="1">
                <a:solidFill>
                  <a:srgbClr val="FF6600"/>
                </a:solidFill>
              </a:rPr>
              <a:t>Gram-positive cocci, in particular at nasal, perineal, and inguinal  areas axillae and upper extremities</a:t>
            </a:r>
          </a:p>
        </p:txBody>
      </p:sp>
      <p:pic>
        <p:nvPicPr>
          <p:cNvPr id="1536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79838" y="231775"/>
            <a:ext cx="3208337" cy="285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6" name="Rectangle 7"/>
          <p:cNvSpPr>
            <a:spLocks noChangeArrowheads="1"/>
          </p:cNvSpPr>
          <p:nvPr/>
        </p:nvSpPr>
        <p:spPr bwMode="auto">
          <a:xfrm>
            <a:off x="3984625" y="0"/>
            <a:ext cx="244316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400" b="1">
                <a:solidFill>
                  <a:srgbClr val="020202"/>
                </a:solidFill>
              </a:rPr>
              <a:t>Organism transfer from </a:t>
            </a:r>
          </a:p>
          <a:p>
            <a:pPr eaLnBrk="1" hangingPunct="1"/>
            <a:r>
              <a:rPr lang="en-US" altLang="en-US" sz="1400" b="1">
                <a:solidFill>
                  <a:srgbClr val="020202"/>
                </a:solidFill>
              </a:rPr>
              <a:t>patient to HCWs’ hands.</a:t>
            </a:r>
          </a:p>
        </p:txBody>
      </p:sp>
      <p:pic>
        <p:nvPicPr>
          <p:cNvPr id="15367"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3479800"/>
            <a:ext cx="2524125" cy="248285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5368" name="Rectangle 11"/>
          <p:cNvSpPr>
            <a:spLocks noChangeArrowheads="1"/>
          </p:cNvSpPr>
          <p:nvPr/>
        </p:nvSpPr>
        <p:spPr bwMode="auto">
          <a:xfrm>
            <a:off x="0" y="3395663"/>
            <a:ext cx="2592388" cy="584200"/>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b="1">
                <a:solidFill>
                  <a:srgbClr val="FF0000"/>
                </a:solidFill>
              </a:rPr>
              <a:t>Inappropriate handwashing</a:t>
            </a:r>
          </a:p>
        </p:txBody>
      </p:sp>
      <p:pic>
        <p:nvPicPr>
          <p:cNvPr id="15369"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825750" y="3194050"/>
            <a:ext cx="3465513" cy="269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0" name="Rectangle 13"/>
          <p:cNvSpPr>
            <a:spLocks noChangeArrowheads="1"/>
          </p:cNvSpPr>
          <p:nvPr/>
        </p:nvSpPr>
        <p:spPr bwMode="auto">
          <a:xfrm rot="10800000" flipV="1">
            <a:off x="2784475" y="3205163"/>
            <a:ext cx="32607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400" b="1">
                <a:solidFill>
                  <a:srgbClr val="020202"/>
                </a:solidFill>
              </a:rPr>
              <a:t>between-patient cross-transmission</a:t>
            </a:r>
          </a:p>
        </p:txBody>
      </p:sp>
      <p:pic>
        <p:nvPicPr>
          <p:cNvPr id="15371" name="Picture 7"/>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386513" y="3535363"/>
            <a:ext cx="2757487" cy="244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2" name="Picture 4"/>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415088" y="0"/>
            <a:ext cx="2714625" cy="266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3" name="Picture 4"/>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427788" y="0"/>
            <a:ext cx="2716212" cy="266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4" name="Rectangle 19"/>
          <p:cNvSpPr>
            <a:spLocks noChangeArrowheads="1"/>
          </p:cNvSpPr>
          <p:nvPr/>
        </p:nvSpPr>
        <p:spPr bwMode="auto">
          <a:xfrm flipH="1">
            <a:off x="6400800" y="0"/>
            <a:ext cx="27432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400" b="1"/>
              <a:t>Organism survival on HCWs’ hands</a:t>
            </a:r>
            <a:r>
              <a:rPr lang="en-US" altLang="en-US"/>
              <a:t>*</a:t>
            </a:r>
          </a:p>
        </p:txBody>
      </p:sp>
      <p:sp>
        <p:nvSpPr>
          <p:cNvPr id="15375" name="Rectangle 20"/>
          <p:cNvSpPr>
            <a:spLocks noChangeArrowheads="1"/>
          </p:cNvSpPr>
          <p:nvPr/>
        </p:nvSpPr>
        <p:spPr bwMode="auto">
          <a:xfrm>
            <a:off x="6045200" y="2989263"/>
            <a:ext cx="30988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400" b="1">
                <a:solidFill>
                  <a:srgbClr val="020202"/>
                </a:solidFill>
              </a:rPr>
              <a:t>within-patient cross-transmission</a:t>
            </a:r>
            <a:r>
              <a:rPr lang="en-US" altLang="en-US" b="1"/>
              <a:t>*</a:t>
            </a:r>
          </a:p>
        </p:txBody>
      </p:sp>
    </p:spTree>
    <p:extLst>
      <p:ext uri="{BB962C8B-B14F-4D97-AF65-F5344CB8AC3E}">
        <p14:creationId xmlns="" xmlns:p14="http://schemas.microsoft.com/office/powerpoint/2010/main" val="6339114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GB" altLang="en-US" sz="4000" smtClean="0">
                <a:solidFill>
                  <a:srgbClr val="020202"/>
                </a:solidFill>
              </a:rPr>
              <a:t>5 stages of hand transmission;</a:t>
            </a:r>
          </a:p>
        </p:txBody>
      </p:sp>
      <p:sp>
        <p:nvSpPr>
          <p:cNvPr id="16387" name="Rectangle 12"/>
          <p:cNvSpPr>
            <a:spLocks noChangeArrowheads="1"/>
          </p:cNvSpPr>
          <p:nvPr/>
        </p:nvSpPr>
        <p:spPr bwMode="auto">
          <a:xfrm>
            <a:off x="414338" y="1844675"/>
            <a:ext cx="1611312" cy="2909888"/>
          </a:xfrm>
          <a:prstGeom prst="rect">
            <a:avLst/>
          </a:prstGeom>
          <a:solidFill>
            <a:schemeClr val="accent2">
              <a:lumMod val="40000"/>
              <a:lumOff val="6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05000"/>
              </a:lnSpc>
            </a:pPr>
            <a:r>
              <a:rPr lang="en-GB" altLang="en-US" sz="1800" b="1" dirty="0">
                <a:solidFill>
                  <a:srgbClr val="020202"/>
                </a:solidFill>
              </a:rPr>
              <a:t>Germs present on patient skin </a:t>
            </a:r>
          </a:p>
          <a:p>
            <a:pPr eaLnBrk="1" hangingPunct="1">
              <a:lnSpc>
                <a:spcPct val="105000"/>
              </a:lnSpc>
            </a:pPr>
            <a:r>
              <a:rPr lang="en-GB" altLang="en-US" sz="1800" b="1" dirty="0">
                <a:solidFill>
                  <a:srgbClr val="020202"/>
                </a:solidFill>
              </a:rPr>
              <a:t>and immediate environment surfaces.</a:t>
            </a:r>
          </a:p>
        </p:txBody>
      </p:sp>
      <p:sp>
        <p:nvSpPr>
          <p:cNvPr id="16388" name="Rectangle 13"/>
          <p:cNvSpPr>
            <a:spLocks noChangeArrowheads="1"/>
          </p:cNvSpPr>
          <p:nvPr/>
        </p:nvSpPr>
        <p:spPr bwMode="auto">
          <a:xfrm>
            <a:off x="2098675" y="1844675"/>
            <a:ext cx="1611313" cy="2909888"/>
          </a:xfrm>
          <a:prstGeom prst="rect">
            <a:avLst/>
          </a:prstGeom>
          <a:solidFill>
            <a:schemeClr val="accent2">
              <a:lumMod val="40000"/>
              <a:lumOff val="6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nSpc>
                <a:spcPct val="105000"/>
              </a:lnSpc>
              <a:buClr>
                <a:schemeClr val="bg1"/>
              </a:buClr>
            </a:pPr>
            <a:r>
              <a:rPr lang="en-GB" altLang="en-US" sz="1800" b="1" dirty="0">
                <a:solidFill>
                  <a:srgbClr val="020202"/>
                </a:solidFill>
              </a:rPr>
              <a:t>Germ </a:t>
            </a:r>
            <a:r>
              <a:rPr lang="en-GB" altLang="en-US" sz="1800" b="1" dirty="0">
                <a:solidFill>
                  <a:srgbClr val="FF0000"/>
                </a:solidFill>
              </a:rPr>
              <a:t>transfer</a:t>
            </a:r>
            <a:r>
              <a:rPr lang="en-GB" altLang="en-US" sz="1800" b="1" dirty="0">
                <a:solidFill>
                  <a:srgbClr val="020202"/>
                </a:solidFill>
              </a:rPr>
              <a:t> onto health-care worker’s hands.</a:t>
            </a:r>
          </a:p>
        </p:txBody>
      </p:sp>
      <p:sp>
        <p:nvSpPr>
          <p:cNvPr id="16389" name="Rectangle 14"/>
          <p:cNvSpPr>
            <a:spLocks noChangeArrowheads="1"/>
          </p:cNvSpPr>
          <p:nvPr/>
        </p:nvSpPr>
        <p:spPr bwMode="auto">
          <a:xfrm>
            <a:off x="3783013" y="1844675"/>
            <a:ext cx="1611312" cy="2909888"/>
          </a:xfrm>
          <a:prstGeom prst="rect">
            <a:avLst/>
          </a:prstGeom>
          <a:solidFill>
            <a:schemeClr val="accent2">
              <a:lumMod val="40000"/>
              <a:lumOff val="6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nSpc>
                <a:spcPct val="105000"/>
              </a:lnSpc>
              <a:buClr>
                <a:schemeClr val="bg1"/>
              </a:buClr>
            </a:pPr>
            <a:r>
              <a:rPr lang="en-GB" altLang="en-US" sz="1800" b="1" dirty="0">
                <a:solidFill>
                  <a:srgbClr val="020202"/>
                </a:solidFill>
              </a:rPr>
              <a:t>Germs </a:t>
            </a:r>
            <a:r>
              <a:rPr lang="en-GB" altLang="en-US" sz="1800" b="1" dirty="0">
                <a:solidFill>
                  <a:srgbClr val="FF0000"/>
                </a:solidFill>
              </a:rPr>
              <a:t>survive</a:t>
            </a:r>
            <a:r>
              <a:rPr lang="en-GB" altLang="en-US" sz="1800" b="1" dirty="0">
                <a:solidFill>
                  <a:srgbClr val="020202"/>
                </a:solidFill>
              </a:rPr>
              <a:t> on hands for several minutes.</a:t>
            </a:r>
          </a:p>
        </p:txBody>
      </p:sp>
      <p:sp>
        <p:nvSpPr>
          <p:cNvPr id="16390" name="Rectangle 15"/>
          <p:cNvSpPr>
            <a:spLocks noChangeArrowheads="1"/>
          </p:cNvSpPr>
          <p:nvPr/>
        </p:nvSpPr>
        <p:spPr bwMode="auto">
          <a:xfrm>
            <a:off x="5467350" y="1844675"/>
            <a:ext cx="1847850" cy="3027363"/>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nSpc>
                <a:spcPct val="105000"/>
              </a:lnSpc>
              <a:buClr>
                <a:schemeClr val="bg1"/>
              </a:buClr>
            </a:pPr>
            <a:r>
              <a:rPr lang="en-GB" altLang="en-US" sz="1800" b="1" dirty="0">
                <a:solidFill>
                  <a:schemeClr val="tx2"/>
                </a:solidFill>
              </a:rPr>
              <a:t>Suboptimal or omitted hand cleansing results in hands remaining contaminated</a:t>
            </a:r>
            <a:r>
              <a:rPr lang="en-GB" altLang="en-US" sz="1800" b="1" dirty="0">
                <a:solidFill>
                  <a:srgbClr val="FF0000"/>
                </a:solidFill>
              </a:rPr>
              <a:t>.</a:t>
            </a:r>
          </a:p>
        </p:txBody>
      </p:sp>
      <p:sp>
        <p:nvSpPr>
          <p:cNvPr id="16391" name="Rectangle 16"/>
          <p:cNvSpPr>
            <a:spLocks noChangeArrowheads="1"/>
          </p:cNvSpPr>
          <p:nvPr/>
        </p:nvSpPr>
        <p:spPr bwMode="auto">
          <a:xfrm>
            <a:off x="7153275" y="1770063"/>
            <a:ext cx="1773238" cy="3219450"/>
          </a:xfrm>
          <a:prstGeom prst="rect">
            <a:avLst/>
          </a:prstGeom>
          <a:solidFill>
            <a:schemeClr val="accent2">
              <a:lumMod val="40000"/>
              <a:lumOff val="6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nSpc>
                <a:spcPct val="105000"/>
              </a:lnSpc>
              <a:buClr>
                <a:schemeClr val="bg1"/>
              </a:buClr>
            </a:pPr>
            <a:r>
              <a:rPr lang="en-GB" altLang="en-US" sz="1800" b="1" dirty="0">
                <a:solidFill>
                  <a:srgbClr val="FF3300"/>
                </a:solidFill>
              </a:rPr>
              <a:t>Contaminated hands </a:t>
            </a:r>
            <a:r>
              <a:rPr lang="en-GB" altLang="en-US" sz="1800" b="1" dirty="0">
                <a:solidFill>
                  <a:srgbClr val="020202"/>
                </a:solidFill>
              </a:rPr>
              <a:t>transmit germs via direct contact with patient or patient’s immediate environment.</a:t>
            </a:r>
          </a:p>
        </p:txBody>
      </p:sp>
      <p:sp>
        <p:nvSpPr>
          <p:cNvPr id="16392" name="Rectangle 17"/>
          <p:cNvSpPr>
            <a:spLocks noChangeArrowheads="1"/>
          </p:cNvSpPr>
          <p:nvPr/>
        </p:nvSpPr>
        <p:spPr bwMode="auto">
          <a:xfrm>
            <a:off x="414338" y="1441450"/>
            <a:ext cx="1611312" cy="328613"/>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sz="1800" b="1">
                <a:solidFill>
                  <a:schemeClr val="bg1"/>
                </a:solidFill>
              </a:rPr>
              <a:t>one</a:t>
            </a:r>
          </a:p>
        </p:txBody>
      </p:sp>
      <p:sp>
        <p:nvSpPr>
          <p:cNvPr id="16393" name="Rectangle 18"/>
          <p:cNvSpPr>
            <a:spLocks noChangeArrowheads="1"/>
          </p:cNvSpPr>
          <p:nvPr/>
        </p:nvSpPr>
        <p:spPr bwMode="auto">
          <a:xfrm>
            <a:off x="2025650" y="1441450"/>
            <a:ext cx="1611313" cy="328613"/>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sz="1800" b="1">
                <a:solidFill>
                  <a:schemeClr val="bg1"/>
                </a:solidFill>
              </a:rPr>
              <a:t>two</a:t>
            </a:r>
          </a:p>
        </p:txBody>
      </p:sp>
      <p:sp>
        <p:nvSpPr>
          <p:cNvPr id="16394" name="Rectangle 19"/>
          <p:cNvSpPr>
            <a:spLocks noChangeArrowheads="1"/>
          </p:cNvSpPr>
          <p:nvPr/>
        </p:nvSpPr>
        <p:spPr bwMode="auto">
          <a:xfrm>
            <a:off x="3783013" y="1441450"/>
            <a:ext cx="1611312" cy="328613"/>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sz="1800" b="1">
                <a:solidFill>
                  <a:schemeClr val="bg1"/>
                </a:solidFill>
              </a:rPr>
              <a:t>three</a:t>
            </a:r>
          </a:p>
        </p:txBody>
      </p:sp>
      <p:sp>
        <p:nvSpPr>
          <p:cNvPr id="16395" name="Rectangle 20"/>
          <p:cNvSpPr>
            <a:spLocks noChangeArrowheads="1"/>
          </p:cNvSpPr>
          <p:nvPr/>
        </p:nvSpPr>
        <p:spPr bwMode="auto">
          <a:xfrm>
            <a:off x="5467350" y="1441450"/>
            <a:ext cx="1611313" cy="328613"/>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sz="1800" b="1">
                <a:solidFill>
                  <a:schemeClr val="bg1"/>
                </a:solidFill>
              </a:rPr>
              <a:t>four</a:t>
            </a:r>
          </a:p>
        </p:txBody>
      </p:sp>
      <p:sp>
        <p:nvSpPr>
          <p:cNvPr id="16396" name="Rectangle 21"/>
          <p:cNvSpPr>
            <a:spLocks noChangeArrowheads="1"/>
          </p:cNvSpPr>
          <p:nvPr/>
        </p:nvSpPr>
        <p:spPr bwMode="auto">
          <a:xfrm>
            <a:off x="7153275" y="1441450"/>
            <a:ext cx="1611313" cy="328613"/>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sz="1800" b="1">
                <a:solidFill>
                  <a:schemeClr val="bg1"/>
                </a:solidFill>
              </a:rPr>
              <a:t>five</a:t>
            </a:r>
          </a:p>
        </p:txBody>
      </p:sp>
    </p:spTree>
    <p:extLst>
      <p:ext uri="{BB962C8B-B14F-4D97-AF65-F5344CB8AC3E}">
        <p14:creationId xmlns="" xmlns:p14="http://schemas.microsoft.com/office/powerpoint/2010/main" val="12541391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a6b464bc-30ea-40de-9850-75c06f3aa14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16cd2d11-7324-4fad-8fc6-bd40923398d6"/>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3cd90e9c-ac54-4134-9c1c-ca575c2aefbd"/>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0f7428db-6eee-45a6-879a-977f461344b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1781</Words>
  <Application>Microsoft Office PowerPoint</Application>
  <PresentationFormat>On-screen Show (4:3)</PresentationFormat>
  <Paragraphs>206</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9-1)Sanje 1-9.docx     موارد بحرانی(panic value) به طور منظم باز نگری می شوند.  این موارد بلافاصله و قبل از چک مجدد به اطلاع پزشک معالج رسانیده می شوند و بيمارستان از باز بودن كانالهاي ارتباطي لازم جهت اطلاع رساني سريع در اين خصوص، اطمينان حاصل مي نمايد.           سنجه . خط مشي و روش جهت اطمينان از  اينكه موارد بحرانی(panic value) *به طور منظم باز نگری می شوند. این موارد بلافاصله و قبل از چک مجدد به اطلاع پزشک معالج رسانیده می شوند و بيمارستان از باز بودن كانالهاي ارتباطي لازم جهت اطلاع رساني سريع در اين خصوص، اطمينان حاصل مي نمايد، با رعايت حداقل هاي مورد انتظار تدوين شده  است، افراد دخیل در اجراي خط مشی و روش مذكور، در تهیه آن شركت داشته و  كاركنان مربوطه  از آن آگاهی داشته و بر اساس آن عمل مي نمايند</vt:lpstr>
      <vt:lpstr>Slide 2</vt:lpstr>
      <vt:lpstr>اطلاع رساني و اعلام نتايج معوقه تست هاي پاراكلينيك به بيماران و مراقبان آنان بعد از ترخيص از بيمارستان صورت می پذیرد. </vt:lpstr>
      <vt:lpstr>Slide 4</vt:lpstr>
      <vt:lpstr>سنجه 2. خط مشي و روش  رعایت بهداشت دست ها</vt:lpstr>
      <vt:lpstr>Hand transmission;</vt:lpstr>
      <vt:lpstr>Most frequent sites of infection and  their risk factors</vt:lpstr>
      <vt:lpstr>Slide 8</vt:lpstr>
      <vt:lpstr>5 stages of hand transmission;</vt:lpstr>
      <vt:lpstr>The “My 5 Moments for Hand Hygiene” approach</vt:lpstr>
      <vt:lpstr>How to handwash</vt:lpstr>
      <vt:lpstr>Slide 12</vt:lpstr>
      <vt:lpstr>How to handrub</vt:lpstr>
      <vt:lpstr>Slide 14</vt:lpstr>
      <vt:lpstr>Slide 15</vt:lpstr>
      <vt:lpstr>  1-11) بيمارستان از تميزي، ضد عفوني و استريليزاسيون مناسب تمامي تجهيزات ، با تأكيد خاص بر واحدها و بخش های پر خطراطمینان حاصل می نماید.  </vt:lpstr>
      <vt:lpstr>مستندات</vt:lpstr>
      <vt:lpstr> 11-2)فرایند محاسبه و اجرای دستورات دارویی، داروهای پر خطر توسط دو کارشناس پرستاری (يا كارشناس مامايي در بلوك زايمان) انجام و ثبت می شود و با درج امضاي هردو  كارشناس، تأييد مي گردد. *</vt:lpstr>
      <vt:lpstr>        داروهاي خطرناك حداقل شامل موارد ذیل هستند:  11-2-1) کلیه مخدرها  11-2-2) دیگوکسین وریدی  12-2-3)انسولین 11-2-4)اولین دوز آنتی بیوتیک های وریدی 11-2-5) ترکیبات تغذیه کامل وریدی  11-2-6)سولفات منيزيم( مطابق توصیه سازمان جهانی بهداشت در خصوص راه حلهای نه گانه ایمنی بیمار) 11-2-7)ميزوپرستول 11-2-8)پروستاگلاندين F2 آلفا 11-2-9)خون و فرآورده های خونی 11-2-10)كلرور پتاسيم( مطابق توصیه سازمان جهانی بهداشت در خصوص راه حلهای نه گانه ایمنی بیمار) 11-2-11) دوزهای كودكان از ویال های چند دوزی </vt:lpstr>
      <vt:lpstr>Slide 20</vt:lpstr>
      <vt:lpstr>Slide 21</vt:lpstr>
      <vt:lpstr>Slide 22</vt:lpstr>
      <vt:lpstr>Slide 23</vt:lpstr>
      <vt:lpstr>         سنجه 2. خط مشي و روش  اجرای دستورات پزشک در رابطه با تمام مخدرها با حضور دو کارشناس پرستاری انجام گرفته و در پرونده ثبت و تائید می گردد،  با رعايت حداقل هاي مورد انتظار تدوين شده  است، افراد دخیل در اجراي خط مشی و روش مذكور، در تهیه آن شركت داشته و  كاركنان مربوطه  از آن آگاهی داشته و بر اساس آن عمل مي نمايند. </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9-1)     موارد بحرانی(panic value) به طور منظم باز نگری می شوند.  این موارد بلافاصله و قبل از چک مجدد به اطلاع پزشک معالج رسانیده می شوند و بيمارستان از باز بودن كانالهاي ارتباطي لازم جهت اطلاع رساني سريع در اين خصوص، اطمينان حاصل مي نمايد.           سنجه . خط مشي و روش جهت اطمينان از  اينكه موارد بحرانی(panic value) *به طور منظم باز نگری می شوند. این موارد بلافاصله و قبل از چک مجدد به اطلاع پزشک معالج رسانیده می شوند و بيمارستان از باز بودن كانالهاي ارتباطي لازم جهت اطلاع رساني سريع در اين خصوص، اطمينان حاصل مي نمايد، با رعايت حداقل هاي مورد انتظار تدوين شده  است، افراد دخیل در اجراي خط مشی و روش مذكور، در تهیه آن شركت داشته و  كاركنان مربوطه  از آن آگاهی داشته و بر اساس آن عمل مي نمايند</dc:title>
  <dc:creator/>
  <cp:lastModifiedBy>mostofian</cp:lastModifiedBy>
  <cp:revision>32</cp:revision>
  <dcterms:created xsi:type="dcterms:W3CDTF">2006-08-16T00:00:00Z</dcterms:created>
  <dcterms:modified xsi:type="dcterms:W3CDTF">2014-09-08T05:55:39Z</dcterms:modified>
</cp:coreProperties>
</file>